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298" r:id="rId9"/>
    <p:sldId id="262" r:id="rId10"/>
    <p:sldId id="263" r:id="rId11"/>
    <p:sldId id="299" r:id="rId12"/>
    <p:sldId id="334" r:id="rId13"/>
    <p:sldId id="264" r:id="rId14"/>
    <p:sldId id="266" r:id="rId15"/>
    <p:sldId id="335"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7" r:id="rId47"/>
    <p:sldId id="288" r:id="rId48"/>
    <p:sldId id="289" r:id="rId49"/>
    <p:sldId id="336" r:id="rId50"/>
    <p:sldId id="274" r:id="rId51"/>
    <p:sldId id="338"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185" autoAdjust="0"/>
  </p:normalViewPr>
  <p:slideViewPr>
    <p:cSldViewPr snapToGrid="0" snapToObjects="1">
      <p:cViewPr varScale="1">
        <p:scale>
          <a:sx n="67" d="100"/>
          <a:sy n="67" d="100"/>
        </p:scale>
        <p:origin x="660" y="52"/>
      </p:cViewPr>
      <p:guideLst>
        <p:guide orient="horz" pos="2160"/>
        <p:guide pos="3840"/>
      </p:guideLst>
    </p:cSldViewPr>
  </p:slideViewPr>
  <p:outlineViewPr>
    <p:cViewPr>
      <p:scale>
        <a:sx n="33" d="100"/>
        <a:sy n="33" d="100"/>
      </p:scale>
      <p:origin x="0" y="-93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92FD1-E280-4D75-A574-18F3F431B83D}" type="doc">
      <dgm:prSet loTypeId="urn:microsoft.com/office/officeart/2005/8/layout/hChevron3" loCatId="process" qsTypeId="urn:microsoft.com/office/officeart/2005/8/quickstyle/simple1" qsCatId="simple" csTypeId="urn:microsoft.com/office/officeart/2005/8/colors/accent1_2" csCatId="accent1" phldr="1"/>
      <dgm:spPr/>
    </dgm:pt>
    <dgm:pt modelId="{E8C000AC-148E-4E86-A3BF-E8A291D4123E}">
      <dgm:prSet phldrT="[Text]" custT="1"/>
      <dgm:spPr/>
      <dgm:t>
        <a:bodyPr/>
        <a:lstStyle/>
        <a:p>
          <a:r>
            <a:rPr lang="en-US" sz="1200" dirty="0">
              <a:latin typeface="Abadi" panose="020B0604020104020204" pitchFamily="34" charset="0"/>
            </a:rPr>
            <a:t>SpaceX REST API (api.spacexdata.com/v4/launches/past to obtain past launch data)</a:t>
          </a:r>
          <a:endParaRPr lang="te-IN" sz="1200" dirty="0">
            <a:latin typeface="Abadi" panose="020B0604020104020204" pitchFamily="34" charset="0"/>
          </a:endParaRPr>
        </a:p>
      </dgm:t>
    </dgm:pt>
    <dgm:pt modelId="{B1764639-51A9-4EE9-9C67-2F4C561DD814}" type="parTrans" cxnId="{0CB3207E-CDAD-48B1-ABB9-40128716B2E7}">
      <dgm:prSet/>
      <dgm:spPr/>
      <dgm:t>
        <a:bodyPr/>
        <a:lstStyle/>
        <a:p>
          <a:endParaRPr lang="te-IN" sz="1200">
            <a:latin typeface="Abadi" panose="020B0604020104020204" pitchFamily="34" charset="0"/>
          </a:endParaRPr>
        </a:p>
      </dgm:t>
    </dgm:pt>
    <dgm:pt modelId="{9D680357-4676-4B7A-924C-8C3D39D8A0FB}" type="sibTrans" cxnId="{0CB3207E-CDAD-48B1-ABB9-40128716B2E7}">
      <dgm:prSet/>
      <dgm:spPr/>
      <dgm:t>
        <a:bodyPr/>
        <a:lstStyle/>
        <a:p>
          <a:endParaRPr lang="te-IN" sz="1200">
            <a:latin typeface="Abadi" panose="020B0604020104020204" pitchFamily="34" charset="0"/>
          </a:endParaRPr>
        </a:p>
      </dgm:t>
    </dgm:pt>
    <dgm:pt modelId="{43CA3D57-E9F0-4E27-9E65-64B1E442A3D1}">
      <dgm:prSet phldrT="[Text]" custT="1"/>
      <dgm:spPr/>
      <dgm:t>
        <a:bodyPr/>
        <a:lstStyle/>
        <a:p>
          <a:r>
            <a:rPr lang="en-US" sz="1200" dirty="0">
              <a:latin typeface="Abadi" panose="020B0604020104020204" pitchFamily="34" charset="0"/>
            </a:rPr>
            <a:t>A JSON response from the API containing a list of JSON objects</a:t>
          </a:r>
          <a:endParaRPr lang="te-IN" sz="1200" dirty="0">
            <a:latin typeface="Abadi" panose="020B0604020104020204" pitchFamily="34" charset="0"/>
          </a:endParaRPr>
        </a:p>
      </dgm:t>
    </dgm:pt>
    <dgm:pt modelId="{0F2B119B-03AD-4324-B23C-F43F5CC97B7D}" type="parTrans" cxnId="{A6FF6C37-A9E4-4926-94DA-599F9F6439A8}">
      <dgm:prSet/>
      <dgm:spPr/>
      <dgm:t>
        <a:bodyPr/>
        <a:lstStyle/>
        <a:p>
          <a:endParaRPr lang="te-IN" sz="1200">
            <a:latin typeface="Abadi" panose="020B0604020104020204" pitchFamily="34" charset="0"/>
          </a:endParaRPr>
        </a:p>
      </dgm:t>
    </dgm:pt>
    <dgm:pt modelId="{449FB86B-CE33-4122-8414-22F9985C27E9}" type="sibTrans" cxnId="{A6FF6C37-A9E4-4926-94DA-599F9F6439A8}">
      <dgm:prSet/>
      <dgm:spPr/>
      <dgm:t>
        <a:bodyPr/>
        <a:lstStyle/>
        <a:p>
          <a:endParaRPr lang="te-IN" sz="1200">
            <a:latin typeface="Abadi" panose="020B0604020104020204" pitchFamily="34" charset="0"/>
          </a:endParaRPr>
        </a:p>
      </dgm:t>
    </dgm:pt>
    <dgm:pt modelId="{99E56866-225E-41C8-947A-A7FFA852229F}">
      <dgm:prSet phldrT="[Text]" custT="1"/>
      <dgm:spPr/>
      <dgm:t>
        <a:bodyPr/>
        <a:lstStyle/>
        <a:p>
          <a:r>
            <a:rPr lang="en-US" sz="1200" dirty="0">
              <a:latin typeface="Abadi" panose="020B0604020104020204" pitchFamily="34" charset="0"/>
            </a:rPr>
            <a:t>Convert the JSON data into a flat table (</a:t>
          </a:r>
          <a:r>
            <a:rPr lang="en-US" sz="1200" dirty="0" err="1">
              <a:latin typeface="Abadi" panose="020B0604020104020204" pitchFamily="34" charset="0"/>
            </a:rPr>
            <a:t>json_normalize</a:t>
          </a:r>
          <a:r>
            <a:rPr lang="en-US" sz="1200" dirty="0">
              <a:latin typeface="Abadi" panose="020B0604020104020204" pitchFamily="34" charset="0"/>
            </a:rPr>
            <a:t>)</a:t>
          </a:r>
          <a:endParaRPr lang="te-IN" sz="1200" dirty="0">
            <a:latin typeface="Abadi" panose="020B0604020104020204" pitchFamily="34" charset="0"/>
          </a:endParaRPr>
        </a:p>
      </dgm:t>
    </dgm:pt>
    <dgm:pt modelId="{DC4C69A2-83F1-4542-B2AA-CF598DEB3892}" type="parTrans" cxnId="{BC7DCE74-8AC7-4F21-A20B-42A23CF2A615}">
      <dgm:prSet/>
      <dgm:spPr/>
      <dgm:t>
        <a:bodyPr/>
        <a:lstStyle/>
        <a:p>
          <a:endParaRPr lang="te-IN" sz="1200">
            <a:latin typeface="Abadi" panose="020B0604020104020204" pitchFamily="34" charset="0"/>
          </a:endParaRPr>
        </a:p>
      </dgm:t>
    </dgm:pt>
    <dgm:pt modelId="{6408546D-A0E0-4A5D-BC2A-568F524B843B}" type="sibTrans" cxnId="{BC7DCE74-8AC7-4F21-A20B-42A23CF2A615}">
      <dgm:prSet/>
      <dgm:spPr/>
      <dgm:t>
        <a:bodyPr/>
        <a:lstStyle/>
        <a:p>
          <a:endParaRPr lang="te-IN" sz="1200">
            <a:latin typeface="Abadi" panose="020B0604020104020204" pitchFamily="34" charset="0"/>
          </a:endParaRPr>
        </a:p>
      </dgm:t>
    </dgm:pt>
    <dgm:pt modelId="{EA63FF7F-F277-4C4E-838A-B6AF18BC8169}">
      <dgm:prSet phldrT="[Text]" custT="1"/>
      <dgm:spPr/>
      <dgm:t>
        <a:bodyPr/>
        <a:lstStyle/>
        <a:p>
          <a:r>
            <a:rPr lang="en-US" sz="1200" spc="-5" dirty="0">
              <a:solidFill>
                <a:srgbClr val="FFFFFF"/>
              </a:solidFill>
              <a:latin typeface="Abadi" panose="020B0604020104020204" pitchFamily="34" charset="0"/>
              <a:cs typeface="Carlito"/>
            </a:rPr>
            <a:t>Filter </a:t>
          </a:r>
          <a:r>
            <a:rPr lang="en-US" sz="1200" spc="-10" dirty="0">
              <a:solidFill>
                <a:srgbClr val="FFFFFF"/>
              </a:solidFill>
              <a:latin typeface="Abadi" panose="020B0604020104020204" pitchFamily="34" charset="0"/>
              <a:cs typeface="Carlito"/>
            </a:rPr>
            <a:t>data to</a:t>
          </a:r>
          <a:r>
            <a:rPr lang="en-US" sz="1200" spc="-204" dirty="0">
              <a:solidFill>
                <a:srgbClr val="FFFFFF"/>
              </a:solidFill>
              <a:latin typeface="Abadi" panose="020B0604020104020204" pitchFamily="34" charset="0"/>
              <a:cs typeface="Carlito"/>
            </a:rPr>
            <a:t> </a:t>
          </a:r>
          <a:r>
            <a:rPr lang="en-US" sz="1200" spc="-5" dirty="0">
              <a:solidFill>
                <a:srgbClr val="FFFFFF"/>
              </a:solidFill>
              <a:latin typeface="Abadi" panose="020B0604020104020204" pitchFamily="34" charset="0"/>
              <a:cs typeface="Carlito"/>
            </a:rPr>
            <a:t>only  </a:t>
          </a:r>
          <a:r>
            <a:rPr lang="en-US" sz="1200" dirty="0">
              <a:solidFill>
                <a:srgbClr val="FFFFFF"/>
              </a:solidFill>
              <a:latin typeface="Abadi" panose="020B0604020104020204" pitchFamily="34" charset="0"/>
              <a:cs typeface="Carlito"/>
            </a:rPr>
            <a:t>include </a:t>
          </a:r>
          <a:r>
            <a:rPr lang="en-US" sz="1200" spc="-20" dirty="0">
              <a:solidFill>
                <a:srgbClr val="FFFFFF"/>
              </a:solidFill>
              <a:latin typeface="Abadi" panose="020B0604020104020204" pitchFamily="34" charset="0"/>
              <a:cs typeface="Carlito"/>
            </a:rPr>
            <a:t>Falcon </a:t>
          </a:r>
          <a:r>
            <a:rPr lang="en-US" sz="1200" dirty="0">
              <a:solidFill>
                <a:srgbClr val="FFFFFF"/>
              </a:solidFill>
              <a:latin typeface="Abadi" panose="020B0604020104020204" pitchFamily="34" charset="0"/>
              <a:cs typeface="Carlito"/>
            </a:rPr>
            <a:t>9  launches</a:t>
          </a:r>
          <a:endParaRPr lang="te-IN" sz="1200" dirty="0">
            <a:latin typeface="Abadi" panose="020B0604020104020204" pitchFamily="34" charset="0"/>
          </a:endParaRPr>
        </a:p>
      </dgm:t>
    </dgm:pt>
    <dgm:pt modelId="{925032C6-3B94-4ACA-9F50-987FB0411AE2}" type="parTrans" cxnId="{5546FED9-DFAE-43C1-A613-4079D73067A9}">
      <dgm:prSet/>
      <dgm:spPr/>
      <dgm:t>
        <a:bodyPr/>
        <a:lstStyle/>
        <a:p>
          <a:endParaRPr lang="te-IN" sz="1200">
            <a:latin typeface="Abadi" panose="020B0604020104020204" pitchFamily="34" charset="0"/>
          </a:endParaRPr>
        </a:p>
      </dgm:t>
    </dgm:pt>
    <dgm:pt modelId="{3F96764F-A476-4A06-BBB9-B447FF1394F8}" type="sibTrans" cxnId="{5546FED9-DFAE-43C1-A613-4079D73067A9}">
      <dgm:prSet/>
      <dgm:spPr/>
      <dgm:t>
        <a:bodyPr/>
        <a:lstStyle/>
        <a:p>
          <a:endParaRPr lang="te-IN" sz="1200">
            <a:latin typeface="Abadi" panose="020B0604020104020204" pitchFamily="34" charset="0"/>
          </a:endParaRPr>
        </a:p>
      </dgm:t>
    </dgm:pt>
    <dgm:pt modelId="{508CA0C2-DD56-45CB-90B7-729DF1861C99}">
      <dgm:prSet phldrT="[Text]" custT="1"/>
      <dgm:spPr/>
      <dgm:t>
        <a:bodyPr/>
        <a:lstStyle/>
        <a:p>
          <a:r>
            <a:rPr lang="en-US" sz="1200" dirty="0">
              <a:latin typeface="Abadi" panose="020B0604020104020204" pitchFamily="34" charset="0"/>
            </a:rPr>
            <a:t>Data cleaning – remove null values, update missing values with mean</a:t>
          </a:r>
          <a:endParaRPr lang="te-IN" sz="1200" dirty="0">
            <a:latin typeface="Abadi" panose="020B0604020104020204" pitchFamily="34" charset="0"/>
          </a:endParaRPr>
        </a:p>
      </dgm:t>
    </dgm:pt>
    <dgm:pt modelId="{65E9279E-8178-4C4F-95A7-009EB45F2CDC}" type="parTrans" cxnId="{AAA1491D-CE62-40BC-B023-7AB14B377D26}">
      <dgm:prSet/>
      <dgm:spPr/>
      <dgm:t>
        <a:bodyPr/>
        <a:lstStyle/>
        <a:p>
          <a:endParaRPr lang="te-IN" sz="1200">
            <a:latin typeface="Abadi" panose="020B0604020104020204" pitchFamily="34" charset="0"/>
          </a:endParaRPr>
        </a:p>
      </dgm:t>
    </dgm:pt>
    <dgm:pt modelId="{FC3D0BE2-BCD4-43FE-914E-E855B173546F}" type="sibTrans" cxnId="{AAA1491D-CE62-40BC-B023-7AB14B377D26}">
      <dgm:prSet/>
      <dgm:spPr/>
      <dgm:t>
        <a:bodyPr/>
        <a:lstStyle/>
        <a:p>
          <a:endParaRPr lang="te-IN" sz="1200">
            <a:latin typeface="Abadi" panose="020B0604020104020204" pitchFamily="34" charset="0"/>
          </a:endParaRPr>
        </a:p>
      </dgm:t>
    </dgm:pt>
    <dgm:pt modelId="{EFDE0F47-F449-4E82-8B6B-E554A953CDBB}" type="pres">
      <dgm:prSet presAssocID="{65092FD1-E280-4D75-A574-18F3F431B83D}" presName="Name0" presStyleCnt="0">
        <dgm:presLayoutVars>
          <dgm:dir/>
          <dgm:resizeHandles val="exact"/>
        </dgm:presLayoutVars>
      </dgm:prSet>
      <dgm:spPr/>
    </dgm:pt>
    <dgm:pt modelId="{C6F8CD80-F319-411F-84B3-A5460FC16709}" type="pres">
      <dgm:prSet presAssocID="{E8C000AC-148E-4E86-A3BF-E8A291D4123E}" presName="parTxOnly" presStyleLbl="node1" presStyleIdx="0" presStyleCnt="5">
        <dgm:presLayoutVars>
          <dgm:bulletEnabled val="1"/>
        </dgm:presLayoutVars>
      </dgm:prSet>
      <dgm:spPr/>
    </dgm:pt>
    <dgm:pt modelId="{4CD2F87C-BC40-4B6E-B751-FFAB362C39B1}" type="pres">
      <dgm:prSet presAssocID="{9D680357-4676-4B7A-924C-8C3D39D8A0FB}" presName="parSpace" presStyleCnt="0"/>
      <dgm:spPr/>
    </dgm:pt>
    <dgm:pt modelId="{FB2AEA48-2ED1-40D3-8175-1E109F8A5685}" type="pres">
      <dgm:prSet presAssocID="{43CA3D57-E9F0-4E27-9E65-64B1E442A3D1}" presName="parTxOnly" presStyleLbl="node1" presStyleIdx="1" presStyleCnt="5">
        <dgm:presLayoutVars>
          <dgm:bulletEnabled val="1"/>
        </dgm:presLayoutVars>
      </dgm:prSet>
      <dgm:spPr/>
    </dgm:pt>
    <dgm:pt modelId="{A3E703DE-E274-4B6F-9719-276DD4E3205A}" type="pres">
      <dgm:prSet presAssocID="{449FB86B-CE33-4122-8414-22F9985C27E9}" presName="parSpace" presStyleCnt="0"/>
      <dgm:spPr/>
    </dgm:pt>
    <dgm:pt modelId="{C4513720-6E72-4CBE-A4F9-338A4F7A41AA}" type="pres">
      <dgm:prSet presAssocID="{99E56866-225E-41C8-947A-A7FFA852229F}" presName="parTxOnly" presStyleLbl="node1" presStyleIdx="2" presStyleCnt="5">
        <dgm:presLayoutVars>
          <dgm:bulletEnabled val="1"/>
        </dgm:presLayoutVars>
      </dgm:prSet>
      <dgm:spPr/>
    </dgm:pt>
    <dgm:pt modelId="{39F5A945-A20F-4951-AAAA-3B1E2B4C40A8}" type="pres">
      <dgm:prSet presAssocID="{6408546D-A0E0-4A5D-BC2A-568F524B843B}" presName="parSpace" presStyleCnt="0"/>
      <dgm:spPr/>
    </dgm:pt>
    <dgm:pt modelId="{F87970F9-1799-4B55-8C38-F59B0755CAD0}" type="pres">
      <dgm:prSet presAssocID="{EA63FF7F-F277-4C4E-838A-B6AF18BC8169}" presName="parTxOnly" presStyleLbl="node1" presStyleIdx="3" presStyleCnt="5">
        <dgm:presLayoutVars>
          <dgm:bulletEnabled val="1"/>
        </dgm:presLayoutVars>
      </dgm:prSet>
      <dgm:spPr/>
    </dgm:pt>
    <dgm:pt modelId="{9D071E78-C7FE-4D6D-944C-A0C6379C665D}" type="pres">
      <dgm:prSet presAssocID="{3F96764F-A476-4A06-BBB9-B447FF1394F8}" presName="parSpace" presStyleCnt="0"/>
      <dgm:spPr/>
    </dgm:pt>
    <dgm:pt modelId="{BA1A1AE0-11D2-405C-9C5C-FEE66486297C}" type="pres">
      <dgm:prSet presAssocID="{508CA0C2-DD56-45CB-90B7-729DF1861C99}" presName="parTxOnly" presStyleLbl="node1" presStyleIdx="4" presStyleCnt="5">
        <dgm:presLayoutVars>
          <dgm:bulletEnabled val="1"/>
        </dgm:presLayoutVars>
      </dgm:prSet>
      <dgm:spPr/>
    </dgm:pt>
  </dgm:ptLst>
  <dgm:cxnLst>
    <dgm:cxn modelId="{0A1D0E05-60B8-47F4-AA88-D7E388205F88}" type="presOf" srcId="{E8C000AC-148E-4E86-A3BF-E8A291D4123E}" destId="{C6F8CD80-F319-411F-84B3-A5460FC16709}" srcOrd="0" destOrd="0" presId="urn:microsoft.com/office/officeart/2005/8/layout/hChevron3"/>
    <dgm:cxn modelId="{E2208C0D-13AC-461E-9B3F-FEABB2BCFD5E}" type="presOf" srcId="{EA63FF7F-F277-4C4E-838A-B6AF18BC8169}" destId="{F87970F9-1799-4B55-8C38-F59B0755CAD0}" srcOrd="0" destOrd="0" presId="urn:microsoft.com/office/officeart/2005/8/layout/hChevron3"/>
    <dgm:cxn modelId="{AAA1491D-CE62-40BC-B023-7AB14B377D26}" srcId="{65092FD1-E280-4D75-A574-18F3F431B83D}" destId="{508CA0C2-DD56-45CB-90B7-729DF1861C99}" srcOrd="4" destOrd="0" parTransId="{65E9279E-8178-4C4F-95A7-009EB45F2CDC}" sibTransId="{FC3D0BE2-BCD4-43FE-914E-E855B173546F}"/>
    <dgm:cxn modelId="{7E25202A-5927-454A-8909-9BED34DD912D}" type="presOf" srcId="{99E56866-225E-41C8-947A-A7FFA852229F}" destId="{C4513720-6E72-4CBE-A4F9-338A4F7A41AA}" srcOrd="0" destOrd="0" presId="urn:microsoft.com/office/officeart/2005/8/layout/hChevron3"/>
    <dgm:cxn modelId="{A6FF6C37-A9E4-4926-94DA-599F9F6439A8}" srcId="{65092FD1-E280-4D75-A574-18F3F431B83D}" destId="{43CA3D57-E9F0-4E27-9E65-64B1E442A3D1}" srcOrd="1" destOrd="0" parTransId="{0F2B119B-03AD-4324-B23C-F43F5CC97B7D}" sibTransId="{449FB86B-CE33-4122-8414-22F9985C27E9}"/>
    <dgm:cxn modelId="{BC463A45-9B5D-45A2-AA59-B78C71BC2A20}" type="presOf" srcId="{43CA3D57-E9F0-4E27-9E65-64B1E442A3D1}" destId="{FB2AEA48-2ED1-40D3-8175-1E109F8A5685}" srcOrd="0" destOrd="0" presId="urn:microsoft.com/office/officeart/2005/8/layout/hChevron3"/>
    <dgm:cxn modelId="{759DB54B-6CEB-412F-AE0C-C15C12756DC6}" type="presOf" srcId="{508CA0C2-DD56-45CB-90B7-729DF1861C99}" destId="{BA1A1AE0-11D2-405C-9C5C-FEE66486297C}" srcOrd="0" destOrd="0" presId="urn:microsoft.com/office/officeart/2005/8/layout/hChevron3"/>
    <dgm:cxn modelId="{BC7DCE74-8AC7-4F21-A20B-42A23CF2A615}" srcId="{65092FD1-E280-4D75-A574-18F3F431B83D}" destId="{99E56866-225E-41C8-947A-A7FFA852229F}" srcOrd="2" destOrd="0" parTransId="{DC4C69A2-83F1-4542-B2AA-CF598DEB3892}" sibTransId="{6408546D-A0E0-4A5D-BC2A-568F524B843B}"/>
    <dgm:cxn modelId="{0CB3207E-CDAD-48B1-ABB9-40128716B2E7}" srcId="{65092FD1-E280-4D75-A574-18F3F431B83D}" destId="{E8C000AC-148E-4E86-A3BF-E8A291D4123E}" srcOrd="0" destOrd="0" parTransId="{B1764639-51A9-4EE9-9C67-2F4C561DD814}" sibTransId="{9D680357-4676-4B7A-924C-8C3D39D8A0FB}"/>
    <dgm:cxn modelId="{84F7D3BB-4E91-4B5A-89CF-E2A0B6D8C9B3}" type="presOf" srcId="{65092FD1-E280-4D75-A574-18F3F431B83D}" destId="{EFDE0F47-F449-4E82-8B6B-E554A953CDBB}" srcOrd="0" destOrd="0" presId="urn:microsoft.com/office/officeart/2005/8/layout/hChevron3"/>
    <dgm:cxn modelId="{5546FED9-DFAE-43C1-A613-4079D73067A9}" srcId="{65092FD1-E280-4D75-A574-18F3F431B83D}" destId="{EA63FF7F-F277-4C4E-838A-B6AF18BC8169}" srcOrd="3" destOrd="0" parTransId="{925032C6-3B94-4ACA-9F50-987FB0411AE2}" sibTransId="{3F96764F-A476-4A06-BBB9-B447FF1394F8}"/>
    <dgm:cxn modelId="{E45D2375-AA9C-4147-B956-46A8DD7DA459}" type="presParOf" srcId="{EFDE0F47-F449-4E82-8B6B-E554A953CDBB}" destId="{C6F8CD80-F319-411F-84B3-A5460FC16709}" srcOrd="0" destOrd="0" presId="urn:microsoft.com/office/officeart/2005/8/layout/hChevron3"/>
    <dgm:cxn modelId="{E5257613-F6EC-4D35-A67F-E7AF651F19D9}" type="presParOf" srcId="{EFDE0F47-F449-4E82-8B6B-E554A953CDBB}" destId="{4CD2F87C-BC40-4B6E-B751-FFAB362C39B1}" srcOrd="1" destOrd="0" presId="urn:microsoft.com/office/officeart/2005/8/layout/hChevron3"/>
    <dgm:cxn modelId="{7D855886-4BC7-467D-9C1A-12B3F55A2CED}" type="presParOf" srcId="{EFDE0F47-F449-4E82-8B6B-E554A953CDBB}" destId="{FB2AEA48-2ED1-40D3-8175-1E109F8A5685}" srcOrd="2" destOrd="0" presId="urn:microsoft.com/office/officeart/2005/8/layout/hChevron3"/>
    <dgm:cxn modelId="{B2375828-EE66-4BD6-859B-981FD65DA895}" type="presParOf" srcId="{EFDE0F47-F449-4E82-8B6B-E554A953CDBB}" destId="{A3E703DE-E274-4B6F-9719-276DD4E3205A}" srcOrd="3" destOrd="0" presId="urn:microsoft.com/office/officeart/2005/8/layout/hChevron3"/>
    <dgm:cxn modelId="{33FDF126-543C-47BB-9B56-C21362D65602}" type="presParOf" srcId="{EFDE0F47-F449-4E82-8B6B-E554A953CDBB}" destId="{C4513720-6E72-4CBE-A4F9-338A4F7A41AA}" srcOrd="4" destOrd="0" presId="urn:microsoft.com/office/officeart/2005/8/layout/hChevron3"/>
    <dgm:cxn modelId="{6E4E3090-091C-4CD3-BF27-75EFB37EF3DF}" type="presParOf" srcId="{EFDE0F47-F449-4E82-8B6B-E554A953CDBB}" destId="{39F5A945-A20F-4951-AAAA-3B1E2B4C40A8}" srcOrd="5" destOrd="0" presId="urn:microsoft.com/office/officeart/2005/8/layout/hChevron3"/>
    <dgm:cxn modelId="{A9C57F97-EF0C-4DA6-B179-500C4DE3FAFB}" type="presParOf" srcId="{EFDE0F47-F449-4E82-8B6B-E554A953CDBB}" destId="{F87970F9-1799-4B55-8C38-F59B0755CAD0}" srcOrd="6" destOrd="0" presId="urn:microsoft.com/office/officeart/2005/8/layout/hChevron3"/>
    <dgm:cxn modelId="{416EB2BB-A9BD-437B-8D62-FA73E8BE340D}" type="presParOf" srcId="{EFDE0F47-F449-4E82-8B6B-E554A953CDBB}" destId="{9D071E78-C7FE-4D6D-944C-A0C6379C665D}" srcOrd="7" destOrd="0" presId="urn:microsoft.com/office/officeart/2005/8/layout/hChevron3"/>
    <dgm:cxn modelId="{321AD211-754C-4F8D-93E4-85B7A642580C}" type="presParOf" srcId="{EFDE0F47-F449-4E82-8B6B-E554A953CDBB}" destId="{BA1A1AE0-11D2-405C-9C5C-FEE66486297C}"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092FD1-E280-4D75-A574-18F3F431B83D}" type="doc">
      <dgm:prSet loTypeId="urn:microsoft.com/office/officeart/2005/8/layout/hChevron3" loCatId="process" qsTypeId="urn:microsoft.com/office/officeart/2005/8/quickstyle/simple1" qsCatId="simple" csTypeId="urn:microsoft.com/office/officeart/2005/8/colors/accent1_2" csCatId="accent1" phldr="1"/>
      <dgm:spPr/>
    </dgm:pt>
    <dgm:pt modelId="{E8C000AC-148E-4E86-A3BF-E8A291D4123E}">
      <dgm:prSet phldrT="[Text]" custT="1"/>
      <dgm:spPr/>
      <dgm:t>
        <a:bodyPr/>
        <a:lstStyle/>
        <a:p>
          <a:r>
            <a:rPr lang="en-US" sz="1200" dirty="0">
              <a:latin typeface="Abadi" panose="020B0604020104020204" pitchFamily="34" charset="0"/>
            </a:rPr>
            <a:t>SpaceX Wikipedia page (</a:t>
          </a:r>
          <a:r>
            <a:rPr lang="en-US" sz="1200" dirty="0"/>
            <a:t>List of Falcon 9 and Falcon Heavy launches – Wikipedia)</a:t>
          </a:r>
          <a:endParaRPr lang="te-IN" sz="1200" dirty="0">
            <a:latin typeface="Abadi" panose="020B0604020104020204" pitchFamily="34" charset="0"/>
          </a:endParaRPr>
        </a:p>
      </dgm:t>
    </dgm:pt>
    <dgm:pt modelId="{B1764639-51A9-4EE9-9C67-2F4C561DD814}" type="parTrans" cxnId="{0CB3207E-CDAD-48B1-ABB9-40128716B2E7}">
      <dgm:prSet/>
      <dgm:spPr/>
      <dgm:t>
        <a:bodyPr/>
        <a:lstStyle/>
        <a:p>
          <a:endParaRPr lang="te-IN" sz="1200">
            <a:latin typeface="Abadi" panose="020B0604020104020204" pitchFamily="34" charset="0"/>
          </a:endParaRPr>
        </a:p>
      </dgm:t>
    </dgm:pt>
    <dgm:pt modelId="{9D680357-4676-4B7A-924C-8C3D39D8A0FB}" type="sibTrans" cxnId="{0CB3207E-CDAD-48B1-ABB9-40128716B2E7}">
      <dgm:prSet/>
      <dgm:spPr/>
      <dgm:t>
        <a:bodyPr/>
        <a:lstStyle/>
        <a:p>
          <a:endParaRPr lang="te-IN" sz="1200">
            <a:latin typeface="Abadi" panose="020B0604020104020204" pitchFamily="34" charset="0"/>
          </a:endParaRPr>
        </a:p>
      </dgm:t>
    </dgm:pt>
    <dgm:pt modelId="{43CA3D57-E9F0-4E27-9E65-64B1E442A3D1}">
      <dgm:prSet phldrT="[Text]" custT="1"/>
      <dgm:spPr/>
      <dgm:t>
        <a:bodyPr/>
        <a:lstStyle/>
        <a:p>
          <a:r>
            <a:rPr lang="en-US" sz="1200" dirty="0" err="1">
              <a:latin typeface="Abadi" panose="020B0604020104020204" pitchFamily="34" charset="0"/>
            </a:rPr>
            <a:t>BeautifulSoup</a:t>
          </a:r>
          <a:r>
            <a:rPr lang="en-US" sz="1200" dirty="0">
              <a:latin typeface="Abadi" panose="020B0604020104020204" pitchFamily="34" charset="0"/>
            </a:rPr>
            <a:t> object from HTML response and find all tables</a:t>
          </a:r>
          <a:endParaRPr lang="te-IN" sz="1200" dirty="0">
            <a:latin typeface="Abadi" panose="020B0604020104020204" pitchFamily="34" charset="0"/>
          </a:endParaRPr>
        </a:p>
      </dgm:t>
    </dgm:pt>
    <dgm:pt modelId="{0F2B119B-03AD-4324-B23C-F43F5CC97B7D}" type="parTrans" cxnId="{A6FF6C37-A9E4-4926-94DA-599F9F6439A8}">
      <dgm:prSet/>
      <dgm:spPr/>
      <dgm:t>
        <a:bodyPr/>
        <a:lstStyle/>
        <a:p>
          <a:endParaRPr lang="te-IN" sz="1200">
            <a:latin typeface="Abadi" panose="020B0604020104020204" pitchFamily="34" charset="0"/>
          </a:endParaRPr>
        </a:p>
      </dgm:t>
    </dgm:pt>
    <dgm:pt modelId="{449FB86B-CE33-4122-8414-22F9985C27E9}" type="sibTrans" cxnId="{A6FF6C37-A9E4-4926-94DA-599F9F6439A8}">
      <dgm:prSet/>
      <dgm:spPr/>
      <dgm:t>
        <a:bodyPr/>
        <a:lstStyle/>
        <a:p>
          <a:endParaRPr lang="te-IN" sz="1200">
            <a:latin typeface="Abadi" panose="020B0604020104020204" pitchFamily="34" charset="0"/>
          </a:endParaRPr>
        </a:p>
      </dgm:t>
    </dgm:pt>
    <dgm:pt modelId="{99E56866-225E-41C8-947A-A7FFA852229F}">
      <dgm:prSet phldrT="[Text]" custT="1"/>
      <dgm:spPr/>
      <dgm:t>
        <a:bodyPr/>
        <a:lstStyle/>
        <a:p>
          <a:r>
            <a:rPr lang="en-US" sz="1200" dirty="0">
              <a:latin typeface="Abadi" panose="020B0604020104020204" pitchFamily="34" charset="0"/>
            </a:rPr>
            <a:t>Find launch info html table and use column names as keys in a dictionary</a:t>
          </a:r>
          <a:endParaRPr lang="te-IN" sz="1200" dirty="0">
            <a:latin typeface="Abadi" panose="020B0604020104020204" pitchFamily="34" charset="0"/>
          </a:endParaRPr>
        </a:p>
      </dgm:t>
    </dgm:pt>
    <dgm:pt modelId="{DC4C69A2-83F1-4542-B2AA-CF598DEB3892}" type="parTrans" cxnId="{BC7DCE74-8AC7-4F21-A20B-42A23CF2A615}">
      <dgm:prSet/>
      <dgm:spPr/>
      <dgm:t>
        <a:bodyPr/>
        <a:lstStyle/>
        <a:p>
          <a:endParaRPr lang="te-IN" sz="1200">
            <a:latin typeface="Abadi" panose="020B0604020104020204" pitchFamily="34" charset="0"/>
          </a:endParaRPr>
        </a:p>
      </dgm:t>
    </dgm:pt>
    <dgm:pt modelId="{6408546D-A0E0-4A5D-BC2A-568F524B843B}" type="sibTrans" cxnId="{BC7DCE74-8AC7-4F21-A20B-42A23CF2A615}">
      <dgm:prSet/>
      <dgm:spPr/>
      <dgm:t>
        <a:bodyPr/>
        <a:lstStyle/>
        <a:p>
          <a:endParaRPr lang="te-IN" sz="1200">
            <a:latin typeface="Abadi" panose="020B0604020104020204" pitchFamily="34" charset="0"/>
          </a:endParaRPr>
        </a:p>
      </dgm:t>
    </dgm:pt>
    <dgm:pt modelId="{EA63FF7F-F277-4C4E-838A-B6AF18BC8169}">
      <dgm:prSet phldrT="[Text]" custT="1"/>
      <dgm:spPr/>
      <dgm:t>
        <a:bodyPr/>
        <a:lstStyle/>
        <a:p>
          <a:r>
            <a:rPr lang="en-US" sz="1200" spc="-45" dirty="0">
              <a:solidFill>
                <a:srgbClr val="FFFFFF"/>
              </a:solidFill>
              <a:latin typeface="Carlito"/>
              <a:cs typeface="Carlito"/>
            </a:rPr>
            <a:t>Iterate</a:t>
          </a:r>
          <a:r>
            <a:rPr lang="en-US" sz="1200" spc="-135" dirty="0">
              <a:solidFill>
                <a:srgbClr val="FFFFFF"/>
              </a:solidFill>
              <a:latin typeface="Carlito"/>
              <a:cs typeface="Carlito"/>
            </a:rPr>
            <a:t> </a:t>
          </a:r>
          <a:r>
            <a:rPr lang="en-US" sz="1200" spc="-20" dirty="0">
              <a:solidFill>
                <a:srgbClr val="FFFFFF"/>
              </a:solidFill>
              <a:latin typeface="Carlito"/>
              <a:cs typeface="Carlito"/>
            </a:rPr>
            <a:t>through  table </a:t>
          </a:r>
          <a:r>
            <a:rPr lang="en-US" sz="1200" spc="-5" dirty="0">
              <a:solidFill>
                <a:srgbClr val="FFFFFF"/>
              </a:solidFill>
              <a:latin typeface="Carlito"/>
              <a:cs typeface="Carlito"/>
            </a:rPr>
            <a:t>cells </a:t>
          </a:r>
          <a:r>
            <a:rPr lang="en-US" sz="1200" spc="-30" dirty="0">
              <a:solidFill>
                <a:srgbClr val="FFFFFF"/>
              </a:solidFill>
              <a:latin typeface="Carlito"/>
              <a:cs typeface="Carlito"/>
            </a:rPr>
            <a:t>to  extract </a:t>
          </a:r>
          <a:r>
            <a:rPr lang="en-US" sz="1200" spc="-35" dirty="0">
              <a:solidFill>
                <a:srgbClr val="FFFFFF"/>
              </a:solidFill>
              <a:latin typeface="Carlito"/>
              <a:cs typeface="Carlito"/>
            </a:rPr>
            <a:t>data </a:t>
          </a:r>
          <a:r>
            <a:rPr lang="en-US" sz="1200" spc="-30" dirty="0">
              <a:solidFill>
                <a:srgbClr val="FFFFFF"/>
              </a:solidFill>
              <a:latin typeface="Carlito"/>
              <a:cs typeface="Carlito"/>
            </a:rPr>
            <a:t>to  </a:t>
          </a:r>
          <a:r>
            <a:rPr lang="en-US" sz="1200" spc="-10" dirty="0">
              <a:solidFill>
                <a:srgbClr val="FFFFFF"/>
              </a:solidFill>
              <a:latin typeface="Carlito"/>
              <a:cs typeface="Carlito"/>
            </a:rPr>
            <a:t>dictionary</a:t>
          </a:r>
          <a:endParaRPr lang="te-IN" sz="1200" dirty="0">
            <a:latin typeface="Abadi" panose="020B0604020104020204" pitchFamily="34" charset="0"/>
          </a:endParaRPr>
        </a:p>
      </dgm:t>
    </dgm:pt>
    <dgm:pt modelId="{925032C6-3B94-4ACA-9F50-987FB0411AE2}" type="parTrans" cxnId="{5546FED9-DFAE-43C1-A613-4079D73067A9}">
      <dgm:prSet/>
      <dgm:spPr/>
      <dgm:t>
        <a:bodyPr/>
        <a:lstStyle/>
        <a:p>
          <a:endParaRPr lang="te-IN" sz="1200">
            <a:latin typeface="Abadi" panose="020B0604020104020204" pitchFamily="34" charset="0"/>
          </a:endParaRPr>
        </a:p>
      </dgm:t>
    </dgm:pt>
    <dgm:pt modelId="{3F96764F-A476-4A06-BBB9-B447FF1394F8}" type="sibTrans" cxnId="{5546FED9-DFAE-43C1-A613-4079D73067A9}">
      <dgm:prSet/>
      <dgm:spPr/>
      <dgm:t>
        <a:bodyPr/>
        <a:lstStyle/>
        <a:p>
          <a:endParaRPr lang="te-IN" sz="1200">
            <a:latin typeface="Abadi" panose="020B0604020104020204" pitchFamily="34" charset="0"/>
          </a:endParaRPr>
        </a:p>
      </dgm:t>
    </dgm:pt>
    <dgm:pt modelId="{508CA0C2-DD56-45CB-90B7-729DF1861C99}">
      <dgm:prSet phldrT="[Text]" custT="1"/>
      <dgm:spPr/>
      <dgm:t>
        <a:bodyPr/>
        <a:lstStyle/>
        <a:p>
          <a:r>
            <a:rPr lang="en-US" sz="1200" dirty="0">
              <a:latin typeface="Abadi" panose="020B0604020104020204" pitchFamily="34" charset="0"/>
            </a:rPr>
            <a:t>Convert the dictionary to a Pandas </a:t>
          </a:r>
          <a:r>
            <a:rPr lang="en-US" sz="1200" dirty="0" err="1">
              <a:latin typeface="Abadi" panose="020B0604020104020204" pitchFamily="34" charset="0"/>
            </a:rPr>
            <a:t>DataFrame</a:t>
          </a:r>
          <a:endParaRPr lang="te-IN" sz="1200" dirty="0">
            <a:latin typeface="Abadi" panose="020B0604020104020204" pitchFamily="34" charset="0"/>
          </a:endParaRPr>
        </a:p>
      </dgm:t>
    </dgm:pt>
    <dgm:pt modelId="{65E9279E-8178-4C4F-95A7-009EB45F2CDC}" type="parTrans" cxnId="{AAA1491D-CE62-40BC-B023-7AB14B377D26}">
      <dgm:prSet/>
      <dgm:spPr/>
      <dgm:t>
        <a:bodyPr/>
        <a:lstStyle/>
        <a:p>
          <a:endParaRPr lang="te-IN" sz="1200">
            <a:latin typeface="Abadi" panose="020B0604020104020204" pitchFamily="34" charset="0"/>
          </a:endParaRPr>
        </a:p>
      </dgm:t>
    </dgm:pt>
    <dgm:pt modelId="{FC3D0BE2-BCD4-43FE-914E-E855B173546F}" type="sibTrans" cxnId="{AAA1491D-CE62-40BC-B023-7AB14B377D26}">
      <dgm:prSet/>
      <dgm:spPr/>
      <dgm:t>
        <a:bodyPr/>
        <a:lstStyle/>
        <a:p>
          <a:endParaRPr lang="te-IN" sz="1200">
            <a:latin typeface="Abadi" panose="020B0604020104020204" pitchFamily="34" charset="0"/>
          </a:endParaRPr>
        </a:p>
      </dgm:t>
    </dgm:pt>
    <dgm:pt modelId="{EFDE0F47-F449-4E82-8B6B-E554A953CDBB}" type="pres">
      <dgm:prSet presAssocID="{65092FD1-E280-4D75-A574-18F3F431B83D}" presName="Name0" presStyleCnt="0">
        <dgm:presLayoutVars>
          <dgm:dir/>
          <dgm:resizeHandles val="exact"/>
        </dgm:presLayoutVars>
      </dgm:prSet>
      <dgm:spPr/>
    </dgm:pt>
    <dgm:pt modelId="{C6F8CD80-F319-411F-84B3-A5460FC16709}" type="pres">
      <dgm:prSet presAssocID="{E8C000AC-148E-4E86-A3BF-E8A291D4123E}" presName="parTxOnly" presStyleLbl="node1" presStyleIdx="0" presStyleCnt="5" custLinFactNeighborY="2919">
        <dgm:presLayoutVars>
          <dgm:bulletEnabled val="1"/>
        </dgm:presLayoutVars>
      </dgm:prSet>
      <dgm:spPr/>
    </dgm:pt>
    <dgm:pt modelId="{4CD2F87C-BC40-4B6E-B751-FFAB362C39B1}" type="pres">
      <dgm:prSet presAssocID="{9D680357-4676-4B7A-924C-8C3D39D8A0FB}" presName="parSpace" presStyleCnt="0"/>
      <dgm:spPr/>
    </dgm:pt>
    <dgm:pt modelId="{FB2AEA48-2ED1-40D3-8175-1E109F8A5685}" type="pres">
      <dgm:prSet presAssocID="{43CA3D57-E9F0-4E27-9E65-64B1E442A3D1}" presName="parTxOnly" presStyleLbl="node1" presStyleIdx="1" presStyleCnt="5" custLinFactNeighborY="1946">
        <dgm:presLayoutVars>
          <dgm:bulletEnabled val="1"/>
        </dgm:presLayoutVars>
      </dgm:prSet>
      <dgm:spPr/>
    </dgm:pt>
    <dgm:pt modelId="{A3E703DE-E274-4B6F-9719-276DD4E3205A}" type="pres">
      <dgm:prSet presAssocID="{449FB86B-CE33-4122-8414-22F9985C27E9}" presName="parSpace" presStyleCnt="0"/>
      <dgm:spPr/>
    </dgm:pt>
    <dgm:pt modelId="{C4513720-6E72-4CBE-A4F9-338A4F7A41AA}" type="pres">
      <dgm:prSet presAssocID="{99E56866-225E-41C8-947A-A7FFA852229F}" presName="parTxOnly" presStyleLbl="node1" presStyleIdx="2" presStyleCnt="5">
        <dgm:presLayoutVars>
          <dgm:bulletEnabled val="1"/>
        </dgm:presLayoutVars>
      </dgm:prSet>
      <dgm:spPr/>
    </dgm:pt>
    <dgm:pt modelId="{39F5A945-A20F-4951-AAAA-3B1E2B4C40A8}" type="pres">
      <dgm:prSet presAssocID="{6408546D-A0E0-4A5D-BC2A-568F524B843B}" presName="parSpace" presStyleCnt="0"/>
      <dgm:spPr/>
    </dgm:pt>
    <dgm:pt modelId="{F87970F9-1799-4B55-8C38-F59B0755CAD0}" type="pres">
      <dgm:prSet presAssocID="{EA63FF7F-F277-4C4E-838A-B6AF18BC8169}" presName="parTxOnly" presStyleLbl="node1" presStyleIdx="3" presStyleCnt="5">
        <dgm:presLayoutVars>
          <dgm:bulletEnabled val="1"/>
        </dgm:presLayoutVars>
      </dgm:prSet>
      <dgm:spPr/>
    </dgm:pt>
    <dgm:pt modelId="{9D071E78-C7FE-4D6D-944C-A0C6379C665D}" type="pres">
      <dgm:prSet presAssocID="{3F96764F-A476-4A06-BBB9-B447FF1394F8}" presName="parSpace" presStyleCnt="0"/>
      <dgm:spPr/>
    </dgm:pt>
    <dgm:pt modelId="{BA1A1AE0-11D2-405C-9C5C-FEE66486297C}" type="pres">
      <dgm:prSet presAssocID="{508CA0C2-DD56-45CB-90B7-729DF1861C99}" presName="parTxOnly" presStyleLbl="node1" presStyleIdx="4" presStyleCnt="5">
        <dgm:presLayoutVars>
          <dgm:bulletEnabled val="1"/>
        </dgm:presLayoutVars>
      </dgm:prSet>
      <dgm:spPr/>
    </dgm:pt>
  </dgm:ptLst>
  <dgm:cxnLst>
    <dgm:cxn modelId="{0A1D0E05-60B8-47F4-AA88-D7E388205F88}" type="presOf" srcId="{E8C000AC-148E-4E86-A3BF-E8A291D4123E}" destId="{C6F8CD80-F319-411F-84B3-A5460FC16709}" srcOrd="0" destOrd="0" presId="urn:microsoft.com/office/officeart/2005/8/layout/hChevron3"/>
    <dgm:cxn modelId="{E2208C0D-13AC-461E-9B3F-FEABB2BCFD5E}" type="presOf" srcId="{EA63FF7F-F277-4C4E-838A-B6AF18BC8169}" destId="{F87970F9-1799-4B55-8C38-F59B0755CAD0}" srcOrd="0" destOrd="0" presId="urn:microsoft.com/office/officeart/2005/8/layout/hChevron3"/>
    <dgm:cxn modelId="{AAA1491D-CE62-40BC-B023-7AB14B377D26}" srcId="{65092FD1-E280-4D75-A574-18F3F431B83D}" destId="{508CA0C2-DD56-45CB-90B7-729DF1861C99}" srcOrd="4" destOrd="0" parTransId="{65E9279E-8178-4C4F-95A7-009EB45F2CDC}" sibTransId="{FC3D0BE2-BCD4-43FE-914E-E855B173546F}"/>
    <dgm:cxn modelId="{7E25202A-5927-454A-8909-9BED34DD912D}" type="presOf" srcId="{99E56866-225E-41C8-947A-A7FFA852229F}" destId="{C4513720-6E72-4CBE-A4F9-338A4F7A41AA}" srcOrd="0" destOrd="0" presId="urn:microsoft.com/office/officeart/2005/8/layout/hChevron3"/>
    <dgm:cxn modelId="{A6FF6C37-A9E4-4926-94DA-599F9F6439A8}" srcId="{65092FD1-E280-4D75-A574-18F3F431B83D}" destId="{43CA3D57-E9F0-4E27-9E65-64B1E442A3D1}" srcOrd="1" destOrd="0" parTransId="{0F2B119B-03AD-4324-B23C-F43F5CC97B7D}" sibTransId="{449FB86B-CE33-4122-8414-22F9985C27E9}"/>
    <dgm:cxn modelId="{BC463A45-9B5D-45A2-AA59-B78C71BC2A20}" type="presOf" srcId="{43CA3D57-E9F0-4E27-9E65-64B1E442A3D1}" destId="{FB2AEA48-2ED1-40D3-8175-1E109F8A5685}" srcOrd="0" destOrd="0" presId="urn:microsoft.com/office/officeart/2005/8/layout/hChevron3"/>
    <dgm:cxn modelId="{759DB54B-6CEB-412F-AE0C-C15C12756DC6}" type="presOf" srcId="{508CA0C2-DD56-45CB-90B7-729DF1861C99}" destId="{BA1A1AE0-11D2-405C-9C5C-FEE66486297C}" srcOrd="0" destOrd="0" presId="urn:microsoft.com/office/officeart/2005/8/layout/hChevron3"/>
    <dgm:cxn modelId="{BC7DCE74-8AC7-4F21-A20B-42A23CF2A615}" srcId="{65092FD1-E280-4D75-A574-18F3F431B83D}" destId="{99E56866-225E-41C8-947A-A7FFA852229F}" srcOrd="2" destOrd="0" parTransId="{DC4C69A2-83F1-4542-B2AA-CF598DEB3892}" sibTransId="{6408546D-A0E0-4A5D-BC2A-568F524B843B}"/>
    <dgm:cxn modelId="{0CB3207E-CDAD-48B1-ABB9-40128716B2E7}" srcId="{65092FD1-E280-4D75-A574-18F3F431B83D}" destId="{E8C000AC-148E-4E86-A3BF-E8A291D4123E}" srcOrd="0" destOrd="0" parTransId="{B1764639-51A9-4EE9-9C67-2F4C561DD814}" sibTransId="{9D680357-4676-4B7A-924C-8C3D39D8A0FB}"/>
    <dgm:cxn modelId="{84F7D3BB-4E91-4B5A-89CF-E2A0B6D8C9B3}" type="presOf" srcId="{65092FD1-E280-4D75-A574-18F3F431B83D}" destId="{EFDE0F47-F449-4E82-8B6B-E554A953CDBB}" srcOrd="0" destOrd="0" presId="urn:microsoft.com/office/officeart/2005/8/layout/hChevron3"/>
    <dgm:cxn modelId="{5546FED9-DFAE-43C1-A613-4079D73067A9}" srcId="{65092FD1-E280-4D75-A574-18F3F431B83D}" destId="{EA63FF7F-F277-4C4E-838A-B6AF18BC8169}" srcOrd="3" destOrd="0" parTransId="{925032C6-3B94-4ACA-9F50-987FB0411AE2}" sibTransId="{3F96764F-A476-4A06-BBB9-B447FF1394F8}"/>
    <dgm:cxn modelId="{E45D2375-AA9C-4147-B956-46A8DD7DA459}" type="presParOf" srcId="{EFDE0F47-F449-4E82-8B6B-E554A953CDBB}" destId="{C6F8CD80-F319-411F-84B3-A5460FC16709}" srcOrd="0" destOrd="0" presId="urn:microsoft.com/office/officeart/2005/8/layout/hChevron3"/>
    <dgm:cxn modelId="{E5257613-F6EC-4D35-A67F-E7AF651F19D9}" type="presParOf" srcId="{EFDE0F47-F449-4E82-8B6B-E554A953CDBB}" destId="{4CD2F87C-BC40-4B6E-B751-FFAB362C39B1}" srcOrd="1" destOrd="0" presId="urn:microsoft.com/office/officeart/2005/8/layout/hChevron3"/>
    <dgm:cxn modelId="{7D855886-4BC7-467D-9C1A-12B3F55A2CED}" type="presParOf" srcId="{EFDE0F47-F449-4E82-8B6B-E554A953CDBB}" destId="{FB2AEA48-2ED1-40D3-8175-1E109F8A5685}" srcOrd="2" destOrd="0" presId="urn:microsoft.com/office/officeart/2005/8/layout/hChevron3"/>
    <dgm:cxn modelId="{B2375828-EE66-4BD6-859B-981FD65DA895}" type="presParOf" srcId="{EFDE0F47-F449-4E82-8B6B-E554A953CDBB}" destId="{A3E703DE-E274-4B6F-9719-276DD4E3205A}" srcOrd="3" destOrd="0" presId="urn:microsoft.com/office/officeart/2005/8/layout/hChevron3"/>
    <dgm:cxn modelId="{33FDF126-543C-47BB-9B56-C21362D65602}" type="presParOf" srcId="{EFDE0F47-F449-4E82-8B6B-E554A953CDBB}" destId="{C4513720-6E72-4CBE-A4F9-338A4F7A41AA}" srcOrd="4" destOrd="0" presId="urn:microsoft.com/office/officeart/2005/8/layout/hChevron3"/>
    <dgm:cxn modelId="{6E4E3090-091C-4CD3-BF27-75EFB37EF3DF}" type="presParOf" srcId="{EFDE0F47-F449-4E82-8B6B-E554A953CDBB}" destId="{39F5A945-A20F-4951-AAAA-3B1E2B4C40A8}" srcOrd="5" destOrd="0" presId="urn:microsoft.com/office/officeart/2005/8/layout/hChevron3"/>
    <dgm:cxn modelId="{A9C57F97-EF0C-4DA6-B179-500C4DE3FAFB}" type="presParOf" srcId="{EFDE0F47-F449-4E82-8B6B-E554A953CDBB}" destId="{F87970F9-1799-4B55-8C38-F59B0755CAD0}" srcOrd="6" destOrd="0" presId="urn:microsoft.com/office/officeart/2005/8/layout/hChevron3"/>
    <dgm:cxn modelId="{416EB2BB-A9BD-437B-8D62-FA73E8BE340D}" type="presParOf" srcId="{EFDE0F47-F449-4E82-8B6B-E554A953CDBB}" destId="{9D071E78-C7FE-4D6D-944C-A0C6379C665D}" srcOrd="7" destOrd="0" presId="urn:microsoft.com/office/officeart/2005/8/layout/hChevron3"/>
    <dgm:cxn modelId="{321AD211-754C-4F8D-93E4-85B7A642580C}" type="presParOf" srcId="{EFDE0F47-F449-4E82-8B6B-E554A953CDBB}" destId="{BA1A1AE0-11D2-405C-9C5C-FEE66486297C}"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43F7C5-58F4-4A67-8B35-1B599A04D712}"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te-IN"/>
        </a:p>
      </dgm:t>
    </dgm:pt>
    <dgm:pt modelId="{5228FFCE-92AC-4FCB-BCEA-3699A42A3BD7}">
      <dgm:prSet phldrT="[Text]" custT="1"/>
      <dgm:spPr/>
      <dgm:t>
        <a:bodyPr/>
        <a:lstStyle/>
        <a:p>
          <a:r>
            <a:rPr lang="en-US" sz="1600" dirty="0">
              <a:latin typeface="Abadi" panose="020B0604020104020204" pitchFamily="34" charset="0"/>
            </a:rPr>
            <a:t>SpaceX REST API (api.spacexdata.com/v4/launches/past to obtain past launch data)</a:t>
          </a:r>
          <a:endParaRPr lang="te-IN" sz="1600" dirty="0"/>
        </a:p>
      </dgm:t>
    </dgm:pt>
    <dgm:pt modelId="{50AE6575-3264-47F0-963D-E27211BBF4F0}" type="parTrans" cxnId="{4A274FF6-4D02-433E-A39D-BF1ED46F17E4}">
      <dgm:prSet/>
      <dgm:spPr/>
      <dgm:t>
        <a:bodyPr/>
        <a:lstStyle/>
        <a:p>
          <a:endParaRPr lang="te-IN"/>
        </a:p>
      </dgm:t>
    </dgm:pt>
    <dgm:pt modelId="{272926FB-B8F4-4D18-8EE9-3CDEF5F615CC}" type="sibTrans" cxnId="{4A274FF6-4D02-433E-A39D-BF1ED46F17E4}">
      <dgm:prSet/>
      <dgm:spPr/>
      <dgm:t>
        <a:bodyPr/>
        <a:lstStyle/>
        <a:p>
          <a:endParaRPr lang="te-IN"/>
        </a:p>
      </dgm:t>
    </dgm:pt>
    <dgm:pt modelId="{91AF291C-10F5-4F37-9CDE-93F85E0987EF}">
      <dgm:prSet phldrT="[Text]" custT="1"/>
      <dgm:spPr/>
      <dgm:t>
        <a:bodyPr/>
        <a:lstStyle/>
        <a:p>
          <a:pPr algn="ctr"/>
          <a:r>
            <a:rPr lang="en-US" sz="1600" dirty="0">
              <a:latin typeface="Abadi" panose="020B0604020104020204" pitchFamily="34" charset="0"/>
            </a:rPr>
            <a:t>Receive a JSON response from the API containing a list of JSON objects</a:t>
          </a:r>
          <a:endParaRPr lang="te-IN" sz="1600" dirty="0"/>
        </a:p>
      </dgm:t>
    </dgm:pt>
    <dgm:pt modelId="{50958ABA-8117-4518-822B-08F937E9C8AC}" type="parTrans" cxnId="{36ADA118-A759-4943-85E5-FDF629116A0E}">
      <dgm:prSet/>
      <dgm:spPr/>
      <dgm:t>
        <a:bodyPr/>
        <a:lstStyle/>
        <a:p>
          <a:endParaRPr lang="te-IN"/>
        </a:p>
      </dgm:t>
    </dgm:pt>
    <dgm:pt modelId="{D50F4CB5-2176-4116-85FD-453409B1AC20}" type="sibTrans" cxnId="{36ADA118-A759-4943-85E5-FDF629116A0E}">
      <dgm:prSet/>
      <dgm:spPr/>
      <dgm:t>
        <a:bodyPr/>
        <a:lstStyle/>
        <a:p>
          <a:endParaRPr lang="te-IN"/>
        </a:p>
      </dgm:t>
    </dgm:pt>
    <dgm:pt modelId="{4646A0B0-F55E-4BDB-9E5F-BA1BA3C1EF0C}">
      <dgm:prSet phldrT="[Text]" custT="1"/>
      <dgm:spPr/>
      <dgm:t>
        <a:bodyPr/>
        <a:lstStyle/>
        <a:p>
          <a:r>
            <a:rPr lang="en-US" sz="1600" dirty="0">
              <a:latin typeface="Abadi" panose="020B0604020104020204" pitchFamily="34" charset="0"/>
            </a:rPr>
            <a:t>Convert the JSON data into a flat table (</a:t>
          </a:r>
          <a:r>
            <a:rPr lang="en-US" sz="1600" dirty="0" err="1">
              <a:latin typeface="Abadi" panose="020B0604020104020204" pitchFamily="34" charset="0"/>
            </a:rPr>
            <a:t>json_normalize</a:t>
          </a:r>
          <a:r>
            <a:rPr lang="en-US" sz="1600" dirty="0">
              <a:latin typeface="Abadi" panose="020B0604020104020204" pitchFamily="34" charset="0"/>
            </a:rPr>
            <a:t>)</a:t>
          </a:r>
          <a:endParaRPr lang="te-IN" sz="1600" dirty="0"/>
        </a:p>
      </dgm:t>
    </dgm:pt>
    <dgm:pt modelId="{6C470BBC-4F21-41E9-BBB2-47C1CEE62646}" type="parTrans" cxnId="{E427DBE4-36FD-4588-AECA-4002565A4236}">
      <dgm:prSet/>
      <dgm:spPr/>
      <dgm:t>
        <a:bodyPr/>
        <a:lstStyle/>
        <a:p>
          <a:endParaRPr lang="te-IN"/>
        </a:p>
      </dgm:t>
    </dgm:pt>
    <dgm:pt modelId="{8CB933C6-37A2-4798-9B25-F7E2A4C76E50}" type="sibTrans" cxnId="{E427DBE4-36FD-4588-AECA-4002565A4236}">
      <dgm:prSet/>
      <dgm:spPr/>
      <dgm:t>
        <a:bodyPr/>
        <a:lstStyle/>
        <a:p>
          <a:endParaRPr lang="te-IN"/>
        </a:p>
      </dgm:t>
    </dgm:pt>
    <dgm:pt modelId="{289A1137-B732-4866-9AAE-0DFDF311A00A}">
      <dgm:prSet phldrT="[Text]" custT="1"/>
      <dgm:spPr/>
      <dgm:t>
        <a:bodyPr/>
        <a:lstStyle/>
        <a:p>
          <a:r>
            <a:rPr lang="en-US" sz="1600" spc="-5" dirty="0">
              <a:solidFill>
                <a:srgbClr val="FFFFFF"/>
              </a:solidFill>
              <a:latin typeface="Abadi" panose="020B0604020104020204" pitchFamily="34" charset="0"/>
              <a:cs typeface="Carlito"/>
            </a:rPr>
            <a:t>Filter </a:t>
          </a:r>
          <a:r>
            <a:rPr lang="en-US" sz="1600" spc="-10" dirty="0">
              <a:solidFill>
                <a:srgbClr val="FFFFFF"/>
              </a:solidFill>
              <a:latin typeface="Abadi" panose="020B0604020104020204" pitchFamily="34" charset="0"/>
              <a:cs typeface="Carlito"/>
            </a:rPr>
            <a:t>data to</a:t>
          </a:r>
          <a:r>
            <a:rPr lang="en-US" sz="1600" spc="-204" dirty="0">
              <a:solidFill>
                <a:srgbClr val="FFFFFF"/>
              </a:solidFill>
              <a:latin typeface="Abadi" panose="020B0604020104020204" pitchFamily="34" charset="0"/>
              <a:cs typeface="Carlito"/>
            </a:rPr>
            <a:t> </a:t>
          </a:r>
          <a:r>
            <a:rPr lang="en-US" sz="1600" spc="-5" dirty="0">
              <a:solidFill>
                <a:srgbClr val="FFFFFF"/>
              </a:solidFill>
              <a:latin typeface="Abadi" panose="020B0604020104020204" pitchFamily="34" charset="0"/>
              <a:cs typeface="Carlito"/>
            </a:rPr>
            <a:t>only  </a:t>
          </a:r>
          <a:r>
            <a:rPr lang="en-US" sz="1600" dirty="0">
              <a:solidFill>
                <a:srgbClr val="FFFFFF"/>
              </a:solidFill>
              <a:latin typeface="Abadi" panose="020B0604020104020204" pitchFamily="34" charset="0"/>
              <a:cs typeface="Carlito"/>
            </a:rPr>
            <a:t>include </a:t>
          </a:r>
          <a:r>
            <a:rPr lang="en-US" sz="1600" spc="-20" dirty="0">
              <a:solidFill>
                <a:srgbClr val="FFFFFF"/>
              </a:solidFill>
              <a:latin typeface="Abadi" panose="020B0604020104020204" pitchFamily="34" charset="0"/>
              <a:cs typeface="Carlito"/>
            </a:rPr>
            <a:t>Falcon </a:t>
          </a:r>
          <a:r>
            <a:rPr lang="en-US" sz="1600" dirty="0">
              <a:solidFill>
                <a:srgbClr val="FFFFFF"/>
              </a:solidFill>
              <a:latin typeface="Abadi" panose="020B0604020104020204" pitchFamily="34" charset="0"/>
              <a:cs typeface="Carlito"/>
            </a:rPr>
            <a:t>9  launches</a:t>
          </a:r>
          <a:endParaRPr lang="te-IN" sz="1600" dirty="0"/>
        </a:p>
      </dgm:t>
    </dgm:pt>
    <dgm:pt modelId="{487695E5-95E4-4085-8459-B834C3678342}" type="parTrans" cxnId="{A79B9785-9163-4D68-8CC6-13ED03B8E72B}">
      <dgm:prSet/>
      <dgm:spPr/>
      <dgm:t>
        <a:bodyPr/>
        <a:lstStyle/>
        <a:p>
          <a:endParaRPr lang="te-IN"/>
        </a:p>
      </dgm:t>
    </dgm:pt>
    <dgm:pt modelId="{0B105A69-C46A-4477-AE19-253A6C4041B5}" type="sibTrans" cxnId="{A79B9785-9163-4D68-8CC6-13ED03B8E72B}">
      <dgm:prSet/>
      <dgm:spPr/>
      <dgm:t>
        <a:bodyPr/>
        <a:lstStyle/>
        <a:p>
          <a:endParaRPr lang="te-IN"/>
        </a:p>
      </dgm:t>
    </dgm:pt>
    <dgm:pt modelId="{5AA596A2-1F36-4EA0-A4E1-CD113050C2DA}">
      <dgm:prSet phldrT="[Text]" custT="1"/>
      <dgm:spPr/>
      <dgm:t>
        <a:bodyPr/>
        <a:lstStyle/>
        <a:p>
          <a:r>
            <a:rPr lang="en-US" sz="1600" dirty="0">
              <a:latin typeface="Abadi" panose="020B0604020104020204" pitchFamily="34" charset="0"/>
            </a:rPr>
            <a:t>Data cleaning – remove null values, update missing values with mean</a:t>
          </a:r>
          <a:endParaRPr lang="te-IN" sz="1600" dirty="0"/>
        </a:p>
      </dgm:t>
    </dgm:pt>
    <dgm:pt modelId="{D7B63CBF-E719-4D14-B973-EC73B75914DE}" type="parTrans" cxnId="{8638C20A-4558-4965-A12E-7C89D6C3DE25}">
      <dgm:prSet/>
      <dgm:spPr/>
      <dgm:t>
        <a:bodyPr/>
        <a:lstStyle/>
        <a:p>
          <a:endParaRPr lang="te-IN"/>
        </a:p>
      </dgm:t>
    </dgm:pt>
    <dgm:pt modelId="{EB6D50F6-6708-4FED-893A-A39FDA966711}" type="sibTrans" cxnId="{8638C20A-4558-4965-A12E-7C89D6C3DE25}">
      <dgm:prSet/>
      <dgm:spPr/>
      <dgm:t>
        <a:bodyPr/>
        <a:lstStyle/>
        <a:p>
          <a:endParaRPr lang="te-IN"/>
        </a:p>
      </dgm:t>
    </dgm:pt>
    <dgm:pt modelId="{0929D1D2-DCB2-436B-9E05-4897CD56AD89}" type="pres">
      <dgm:prSet presAssocID="{3243F7C5-58F4-4A67-8B35-1B599A04D712}" presName="Name0" presStyleCnt="0">
        <dgm:presLayoutVars>
          <dgm:dir/>
          <dgm:resizeHandles val="exact"/>
        </dgm:presLayoutVars>
      </dgm:prSet>
      <dgm:spPr/>
    </dgm:pt>
    <dgm:pt modelId="{3537773D-CE41-4210-B9E9-09EC2E5A5517}" type="pres">
      <dgm:prSet presAssocID="{5228FFCE-92AC-4FCB-BCEA-3699A42A3BD7}" presName="node" presStyleLbl="node1" presStyleIdx="0" presStyleCnt="5" custScaleX="112622" custLinFactNeighborX="-134" custLinFactNeighborY="-15034">
        <dgm:presLayoutVars>
          <dgm:bulletEnabled val="1"/>
        </dgm:presLayoutVars>
      </dgm:prSet>
      <dgm:spPr/>
    </dgm:pt>
    <dgm:pt modelId="{6D80B939-ECD1-480E-8C3E-CB879E651B3B}" type="pres">
      <dgm:prSet presAssocID="{272926FB-B8F4-4D18-8EE9-3CDEF5F615CC}" presName="sibTrans" presStyleLbl="sibTrans1D1" presStyleIdx="0" presStyleCnt="4"/>
      <dgm:spPr/>
    </dgm:pt>
    <dgm:pt modelId="{C9C6C262-0C8C-49D2-B88C-F4A9FB5C0584}" type="pres">
      <dgm:prSet presAssocID="{272926FB-B8F4-4D18-8EE9-3CDEF5F615CC}" presName="connectorText" presStyleLbl="sibTrans1D1" presStyleIdx="0" presStyleCnt="4"/>
      <dgm:spPr/>
    </dgm:pt>
    <dgm:pt modelId="{F1DCFA55-1E9F-4473-9005-5493B0515A19}" type="pres">
      <dgm:prSet presAssocID="{91AF291C-10F5-4F37-9CDE-93F85E0987EF}" presName="node" presStyleLbl="node1" presStyleIdx="1" presStyleCnt="5" custScaleX="117196" custLinFactNeighborX="134" custLinFactNeighborY="-15034">
        <dgm:presLayoutVars>
          <dgm:bulletEnabled val="1"/>
        </dgm:presLayoutVars>
      </dgm:prSet>
      <dgm:spPr/>
    </dgm:pt>
    <dgm:pt modelId="{E45E84E9-4C22-4524-BC28-31A2284EC634}" type="pres">
      <dgm:prSet presAssocID="{D50F4CB5-2176-4116-85FD-453409B1AC20}" presName="sibTrans" presStyleLbl="sibTrans1D1" presStyleIdx="1" presStyleCnt="4"/>
      <dgm:spPr/>
    </dgm:pt>
    <dgm:pt modelId="{063CE97B-72A4-437D-BB4C-93EBFD488235}" type="pres">
      <dgm:prSet presAssocID="{D50F4CB5-2176-4116-85FD-453409B1AC20}" presName="connectorText" presStyleLbl="sibTrans1D1" presStyleIdx="1" presStyleCnt="4"/>
      <dgm:spPr/>
    </dgm:pt>
    <dgm:pt modelId="{F969681E-4E84-41D9-B24D-084583245BE0}" type="pres">
      <dgm:prSet presAssocID="{4646A0B0-F55E-4BDB-9E5F-BA1BA3C1EF0C}" presName="node" presStyleLbl="node1" presStyleIdx="2" presStyleCnt="5" custScaleX="116859" custLinFactNeighborX="64581" custLinFactNeighborY="-9629">
        <dgm:presLayoutVars>
          <dgm:bulletEnabled val="1"/>
        </dgm:presLayoutVars>
      </dgm:prSet>
      <dgm:spPr/>
    </dgm:pt>
    <dgm:pt modelId="{34CC0394-4A1F-446F-87B4-6FC11DF61C79}" type="pres">
      <dgm:prSet presAssocID="{8CB933C6-37A2-4798-9B25-F7E2A4C76E50}" presName="sibTrans" presStyleLbl="sibTrans1D1" presStyleIdx="2" presStyleCnt="4"/>
      <dgm:spPr/>
    </dgm:pt>
    <dgm:pt modelId="{9AEFE401-EB02-4131-9876-01338AF6E302}" type="pres">
      <dgm:prSet presAssocID="{8CB933C6-37A2-4798-9B25-F7E2A4C76E50}" presName="connectorText" presStyleLbl="sibTrans1D1" presStyleIdx="2" presStyleCnt="4"/>
      <dgm:spPr/>
    </dgm:pt>
    <dgm:pt modelId="{B1393933-33CD-4441-B4C2-0760BCBF7969}" type="pres">
      <dgm:prSet presAssocID="{289A1137-B732-4866-9AAE-0DFDF311A00A}" presName="node" presStyleLbl="node1" presStyleIdx="3" presStyleCnt="5" custScaleX="113612" custLinFactNeighborX="-134" custLinFactNeighborY="1">
        <dgm:presLayoutVars>
          <dgm:bulletEnabled val="1"/>
        </dgm:presLayoutVars>
      </dgm:prSet>
      <dgm:spPr/>
    </dgm:pt>
    <dgm:pt modelId="{9BF710D8-C8A0-463A-A3CE-EB686932AE8A}" type="pres">
      <dgm:prSet presAssocID="{0B105A69-C46A-4477-AE19-253A6C4041B5}" presName="sibTrans" presStyleLbl="sibTrans1D1" presStyleIdx="3" presStyleCnt="4"/>
      <dgm:spPr/>
    </dgm:pt>
    <dgm:pt modelId="{607D0C62-15CD-4277-8A1B-7F400B34F8F4}" type="pres">
      <dgm:prSet presAssocID="{0B105A69-C46A-4477-AE19-253A6C4041B5}" presName="connectorText" presStyleLbl="sibTrans1D1" presStyleIdx="3" presStyleCnt="4"/>
      <dgm:spPr/>
    </dgm:pt>
    <dgm:pt modelId="{39D63769-C8B1-4DCC-9BC2-5E812FE1D75F}" type="pres">
      <dgm:prSet presAssocID="{5AA596A2-1F36-4EA0-A4E1-CD113050C2DA}" presName="node" presStyleLbl="node1" presStyleIdx="4" presStyleCnt="5" custScaleX="115450" custLinFactNeighborX="451">
        <dgm:presLayoutVars>
          <dgm:bulletEnabled val="1"/>
        </dgm:presLayoutVars>
      </dgm:prSet>
      <dgm:spPr/>
    </dgm:pt>
  </dgm:ptLst>
  <dgm:cxnLst>
    <dgm:cxn modelId="{8638C20A-4558-4965-A12E-7C89D6C3DE25}" srcId="{3243F7C5-58F4-4A67-8B35-1B599A04D712}" destId="{5AA596A2-1F36-4EA0-A4E1-CD113050C2DA}" srcOrd="4" destOrd="0" parTransId="{D7B63CBF-E719-4D14-B973-EC73B75914DE}" sibTransId="{EB6D50F6-6708-4FED-893A-A39FDA966711}"/>
    <dgm:cxn modelId="{CF75FF0F-A198-4811-868D-38A2D6C4A58B}" type="presOf" srcId="{5AA596A2-1F36-4EA0-A4E1-CD113050C2DA}" destId="{39D63769-C8B1-4DCC-9BC2-5E812FE1D75F}" srcOrd="0" destOrd="0" presId="urn:microsoft.com/office/officeart/2005/8/layout/bProcess3"/>
    <dgm:cxn modelId="{9B936618-0A47-4DAB-B630-66EB26B71BA1}" type="presOf" srcId="{8CB933C6-37A2-4798-9B25-F7E2A4C76E50}" destId="{9AEFE401-EB02-4131-9876-01338AF6E302}" srcOrd="1" destOrd="0" presId="urn:microsoft.com/office/officeart/2005/8/layout/bProcess3"/>
    <dgm:cxn modelId="{36ADA118-A759-4943-85E5-FDF629116A0E}" srcId="{3243F7C5-58F4-4A67-8B35-1B599A04D712}" destId="{91AF291C-10F5-4F37-9CDE-93F85E0987EF}" srcOrd="1" destOrd="0" parTransId="{50958ABA-8117-4518-822B-08F937E9C8AC}" sibTransId="{D50F4CB5-2176-4116-85FD-453409B1AC20}"/>
    <dgm:cxn modelId="{483EC167-A6A5-4EB3-9F30-AAB5BD1CA145}" type="presOf" srcId="{272926FB-B8F4-4D18-8EE9-3CDEF5F615CC}" destId="{C9C6C262-0C8C-49D2-B88C-F4A9FB5C0584}" srcOrd="1" destOrd="0" presId="urn:microsoft.com/office/officeart/2005/8/layout/bProcess3"/>
    <dgm:cxn modelId="{B1CC6469-62A3-4B63-B75F-F4DEB46E3FB3}" type="presOf" srcId="{5228FFCE-92AC-4FCB-BCEA-3699A42A3BD7}" destId="{3537773D-CE41-4210-B9E9-09EC2E5A5517}" srcOrd="0" destOrd="0" presId="urn:microsoft.com/office/officeart/2005/8/layout/bProcess3"/>
    <dgm:cxn modelId="{8E70F34C-ADBD-41B5-81EE-BBADCD37E139}" type="presOf" srcId="{272926FB-B8F4-4D18-8EE9-3CDEF5F615CC}" destId="{6D80B939-ECD1-480E-8C3E-CB879E651B3B}" srcOrd="0" destOrd="0" presId="urn:microsoft.com/office/officeart/2005/8/layout/bProcess3"/>
    <dgm:cxn modelId="{B1683E52-F11D-4503-86A2-59D988C152E7}" type="presOf" srcId="{0B105A69-C46A-4477-AE19-253A6C4041B5}" destId="{607D0C62-15CD-4277-8A1B-7F400B34F8F4}" srcOrd="1" destOrd="0" presId="urn:microsoft.com/office/officeart/2005/8/layout/bProcess3"/>
    <dgm:cxn modelId="{FE933174-5915-4E5D-933B-64DECB92673D}" type="presOf" srcId="{3243F7C5-58F4-4A67-8B35-1B599A04D712}" destId="{0929D1D2-DCB2-436B-9E05-4897CD56AD89}" srcOrd="0" destOrd="0" presId="urn:microsoft.com/office/officeart/2005/8/layout/bProcess3"/>
    <dgm:cxn modelId="{F8E0C07B-B568-44AB-A3BA-4F1C5C9A9D8D}" type="presOf" srcId="{289A1137-B732-4866-9AAE-0DFDF311A00A}" destId="{B1393933-33CD-4441-B4C2-0760BCBF7969}" srcOrd="0" destOrd="0" presId="urn:microsoft.com/office/officeart/2005/8/layout/bProcess3"/>
    <dgm:cxn modelId="{A79B9785-9163-4D68-8CC6-13ED03B8E72B}" srcId="{3243F7C5-58F4-4A67-8B35-1B599A04D712}" destId="{289A1137-B732-4866-9AAE-0DFDF311A00A}" srcOrd="3" destOrd="0" parTransId="{487695E5-95E4-4085-8459-B834C3678342}" sibTransId="{0B105A69-C46A-4477-AE19-253A6C4041B5}"/>
    <dgm:cxn modelId="{D50CA887-AECB-42DE-9C7A-7CC60259E95E}" type="presOf" srcId="{D50F4CB5-2176-4116-85FD-453409B1AC20}" destId="{063CE97B-72A4-437D-BB4C-93EBFD488235}" srcOrd="1" destOrd="0" presId="urn:microsoft.com/office/officeart/2005/8/layout/bProcess3"/>
    <dgm:cxn modelId="{BBEE39A9-135D-44E0-AF98-2D5E83BA6E3D}" type="presOf" srcId="{91AF291C-10F5-4F37-9CDE-93F85E0987EF}" destId="{F1DCFA55-1E9F-4473-9005-5493B0515A19}" srcOrd="0" destOrd="0" presId="urn:microsoft.com/office/officeart/2005/8/layout/bProcess3"/>
    <dgm:cxn modelId="{DE0261C5-7F14-4FBA-A384-69C95472DFDF}" type="presOf" srcId="{0B105A69-C46A-4477-AE19-253A6C4041B5}" destId="{9BF710D8-C8A0-463A-A3CE-EB686932AE8A}" srcOrd="0" destOrd="0" presId="urn:microsoft.com/office/officeart/2005/8/layout/bProcess3"/>
    <dgm:cxn modelId="{839323CF-867B-4440-93B1-7CD4C2B9870C}" type="presOf" srcId="{4646A0B0-F55E-4BDB-9E5F-BA1BA3C1EF0C}" destId="{F969681E-4E84-41D9-B24D-084583245BE0}" srcOrd="0" destOrd="0" presId="urn:microsoft.com/office/officeart/2005/8/layout/bProcess3"/>
    <dgm:cxn modelId="{E427DBE4-36FD-4588-AECA-4002565A4236}" srcId="{3243F7C5-58F4-4A67-8B35-1B599A04D712}" destId="{4646A0B0-F55E-4BDB-9E5F-BA1BA3C1EF0C}" srcOrd="2" destOrd="0" parTransId="{6C470BBC-4F21-41E9-BBB2-47C1CEE62646}" sibTransId="{8CB933C6-37A2-4798-9B25-F7E2A4C76E50}"/>
    <dgm:cxn modelId="{D832ACE6-E573-4B11-B652-C70C793C0D5B}" type="presOf" srcId="{8CB933C6-37A2-4798-9B25-F7E2A4C76E50}" destId="{34CC0394-4A1F-446F-87B4-6FC11DF61C79}" srcOrd="0" destOrd="0" presId="urn:microsoft.com/office/officeart/2005/8/layout/bProcess3"/>
    <dgm:cxn modelId="{BB0229ED-1249-4D31-85B5-9C18C9AE1391}" type="presOf" srcId="{D50F4CB5-2176-4116-85FD-453409B1AC20}" destId="{E45E84E9-4C22-4524-BC28-31A2284EC634}" srcOrd="0" destOrd="0" presId="urn:microsoft.com/office/officeart/2005/8/layout/bProcess3"/>
    <dgm:cxn modelId="{4A274FF6-4D02-433E-A39D-BF1ED46F17E4}" srcId="{3243F7C5-58F4-4A67-8B35-1B599A04D712}" destId="{5228FFCE-92AC-4FCB-BCEA-3699A42A3BD7}" srcOrd="0" destOrd="0" parTransId="{50AE6575-3264-47F0-963D-E27211BBF4F0}" sibTransId="{272926FB-B8F4-4D18-8EE9-3CDEF5F615CC}"/>
    <dgm:cxn modelId="{ECD92315-2AAF-4BE1-8644-9FE5302CF4CF}" type="presParOf" srcId="{0929D1D2-DCB2-436B-9E05-4897CD56AD89}" destId="{3537773D-CE41-4210-B9E9-09EC2E5A5517}" srcOrd="0" destOrd="0" presId="urn:microsoft.com/office/officeart/2005/8/layout/bProcess3"/>
    <dgm:cxn modelId="{9C00EBE8-CA04-435C-B1F8-C57536D0421D}" type="presParOf" srcId="{0929D1D2-DCB2-436B-9E05-4897CD56AD89}" destId="{6D80B939-ECD1-480E-8C3E-CB879E651B3B}" srcOrd="1" destOrd="0" presId="urn:microsoft.com/office/officeart/2005/8/layout/bProcess3"/>
    <dgm:cxn modelId="{C38F5289-5921-44B0-8F9D-1A9F2606B8B2}" type="presParOf" srcId="{6D80B939-ECD1-480E-8C3E-CB879E651B3B}" destId="{C9C6C262-0C8C-49D2-B88C-F4A9FB5C0584}" srcOrd="0" destOrd="0" presId="urn:microsoft.com/office/officeart/2005/8/layout/bProcess3"/>
    <dgm:cxn modelId="{01C07D7C-103D-4A93-9CF4-E378142421CF}" type="presParOf" srcId="{0929D1D2-DCB2-436B-9E05-4897CD56AD89}" destId="{F1DCFA55-1E9F-4473-9005-5493B0515A19}" srcOrd="2" destOrd="0" presId="urn:microsoft.com/office/officeart/2005/8/layout/bProcess3"/>
    <dgm:cxn modelId="{CF4DF396-A62D-4942-A8D6-F0DF46AC721C}" type="presParOf" srcId="{0929D1D2-DCB2-436B-9E05-4897CD56AD89}" destId="{E45E84E9-4C22-4524-BC28-31A2284EC634}" srcOrd="3" destOrd="0" presId="urn:microsoft.com/office/officeart/2005/8/layout/bProcess3"/>
    <dgm:cxn modelId="{663853DB-BA8B-409D-A71B-A3430ACF7917}" type="presParOf" srcId="{E45E84E9-4C22-4524-BC28-31A2284EC634}" destId="{063CE97B-72A4-437D-BB4C-93EBFD488235}" srcOrd="0" destOrd="0" presId="urn:microsoft.com/office/officeart/2005/8/layout/bProcess3"/>
    <dgm:cxn modelId="{86F68B1B-CC58-448B-8775-FEBBCFCD33AF}" type="presParOf" srcId="{0929D1D2-DCB2-436B-9E05-4897CD56AD89}" destId="{F969681E-4E84-41D9-B24D-084583245BE0}" srcOrd="4" destOrd="0" presId="urn:microsoft.com/office/officeart/2005/8/layout/bProcess3"/>
    <dgm:cxn modelId="{F963F075-27D9-4148-A36C-202553E901B8}" type="presParOf" srcId="{0929D1D2-DCB2-436B-9E05-4897CD56AD89}" destId="{34CC0394-4A1F-446F-87B4-6FC11DF61C79}" srcOrd="5" destOrd="0" presId="urn:microsoft.com/office/officeart/2005/8/layout/bProcess3"/>
    <dgm:cxn modelId="{D39DABF0-4CC4-4DE8-8C4E-1EBA4254F263}" type="presParOf" srcId="{34CC0394-4A1F-446F-87B4-6FC11DF61C79}" destId="{9AEFE401-EB02-4131-9876-01338AF6E302}" srcOrd="0" destOrd="0" presId="urn:microsoft.com/office/officeart/2005/8/layout/bProcess3"/>
    <dgm:cxn modelId="{9CDBC3C3-3B25-476F-A3D9-E13F35DB880B}" type="presParOf" srcId="{0929D1D2-DCB2-436B-9E05-4897CD56AD89}" destId="{B1393933-33CD-4441-B4C2-0760BCBF7969}" srcOrd="6" destOrd="0" presId="urn:microsoft.com/office/officeart/2005/8/layout/bProcess3"/>
    <dgm:cxn modelId="{EEEE4120-7EF7-4A28-ADF7-09117DC1C31F}" type="presParOf" srcId="{0929D1D2-DCB2-436B-9E05-4897CD56AD89}" destId="{9BF710D8-C8A0-463A-A3CE-EB686932AE8A}" srcOrd="7" destOrd="0" presId="urn:microsoft.com/office/officeart/2005/8/layout/bProcess3"/>
    <dgm:cxn modelId="{0EA1490A-F678-485E-A5E3-C068B0299CF2}" type="presParOf" srcId="{9BF710D8-C8A0-463A-A3CE-EB686932AE8A}" destId="{607D0C62-15CD-4277-8A1B-7F400B34F8F4}" srcOrd="0" destOrd="0" presId="urn:microsoft.com/office/officeart/2005/8/layout/bProcess3"/>
    <dgm:cxn modelId="{F49F0CAE-8153-421B-BE8A-3461ABED14A8}" type="presParOf" srcId="{0929D1D2-DCB2-436B-9E05-4897CD56AD89}" destId="{39D63769-C8B1-4DCC-9BC2-5E812FE1D75F}" srcOrd="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43F7C5-58F4-4A67-8B35-1B599A04D712}"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te-IN"/>
        </a:p>
      </dgm:t>
    </dgm:pt>
    <dgm:pt modelId="{5228FFCE-92AC-4FCB-BCEA-3699A42A3BD7}">
      <dgm:prSet phldrT="[Text]" custT="1"/>
      <dgm:spPr/>
      <dgm:t>
        <a:bodyPr/>
        <a:lstStyle/>
        <a:p>
          <a:r>
            <a:rPr lang="en-US" sz="1600" dirty="0">
              <a:latin typeface="Abadi" panose="020B0604020104020204" pitchFamily="34" charset="0"/>
            </a:rPr>
            <a:t>SpaceX Wikipedia page (</a:t>
          </a:r>
          <a:r>
            <a:rPr lang="en-US" sz="1600" dirty="0"/>
            <a:t>List of Falcon 9 and Falcon Heavy launches – Wikipedia)</a:t>
          </a:r>
          <a:endParaRPr lang="te-IN" sz="1600" dirty="0"/>
        </a:p>
      </dgm:t>
    </dgm:pt>
    <dgm:pt modelId="{50AE6575-3264-47F0-963D-E27211BBF4F0}" type="parTrans" cxnId="{4A274FF6-4D02-433E-A39D-BF1ED46F17E4}">
      <dgm:prSet/>
      <dgm:spPr/>
      <dgm:t>
        <a:bodyPr/>
        <a:lstStyle/>
        <a:p>
          <a:endParaRPr lang="te-IN"/>
        </a:p>
      </dgm:t>
    </dgm:pt>
    <dgm:pt modelId="{272926FB-B8F4-4D18-8EE9-3CDEF5F615CC}" type="sibTrans" cxnId="{4A274FF6-4D02-433E-A39D-BF1ED46F17E4}">
      <dgm:prSet/>
      <dgm:spPr/>
      <dgm:t>
        <a:bodyPr/>
        <a:lstStyle/>
        <a:p>
          <a:endParaRPr lang="te-IN"/>
        </a:p>
      </dgm:t>
    </dgm:pt>
    <dgm:pt modelId="{91AF291C-10F5-4F37-9CDE-93F85E0987EF}">
      <dgm:prSet phldrT="[Text]" custT="1"/>
      <dgm:spPr/>
      <dgm:t>
        <a:bodyPr/>
        <a:lstStyle/>
        <a:p>
          <a:pPr algn="ctr"/>
          <a:r>
            <a:rPr lang="en-US" sz="1600" dirty="0" err="1">
              <a:latin typeface="Abadi" panose="020B0604020104020204" pitchFamily="34" charset="0"/>
            </a:rPr>
            <a:t>BeautifulSoup</a:t>
          </a:r>
          <a:r>
            <a:rPr lang="en-US" sz="1600" dirty="0">
              <a:latin typeface="Abadi" panose="020B0604020104020204" pitchFamily="34" charset="0"/>
            </a:rPr>
            <a:t> object from HTML response and find all tables</a:t>
          </a:r>
          <a:endParaRPr lang="te-IN" sz="1600" dirty="0"/>
        </a:p>
      </dgm:t>
    </dgm:pt>
    <dgm:pt modelId="{50958ABA-8117-4518-822B-08F937E9C8AC}" type="parTrans" cxnId="{36ADA118-A759-4943-85E5-FDF629116A0E}">
      <dgm:prSet/>
      <dgm:spPr/>
      <dgm:t>
        <a:bodyPr/>
        <a:lstStyle/>
        <a:p>
          <a:endParaRPr lang="te-IN"/>
        </a:p>
      </dgm:t>
    </dgm:pt>
    <dgm:pt modelId="{D50F4CB5-2176-4116-85FD-453409B1AC20}" type="sibTrans" cxnId="{36ADA118-A759-4943-85E5-FDF629116A0E}">
      <dgm:prSet/>
      <dgm:spPr/>
      <dgm:t>
        <a:bodyPr/>
        <a:lstStyle/>
        <a:p>
          <a:endParaRPr lang="te-IN"/>
        </a:p>
      </dgm:t>
    </dgm:pt>
    <dgm:pt modelId="{4646A0B0-F55E-4BDB-9E5F-BA1BA3C1EF0C}">
      <dgm:prSet phldrT="[Text]" custT="1"/>
      <dgm:spPr/>
      <dgm:t>
        <a:bodyPr/>
        <a:lstStyle/>
        <a:p>
          <a:r>
            <a:rPr lang="en-US" sz="1600" dirty="0">
              <a:latin typeface="Abadi" panose="020B0604020104020204" pitchFamily="34" charset="0"/>
            </a:rPr>
            <a:t>Find launch info html table and use column names as keys in a dictionary</a:t>
          </a:r>
          <a:endParaRPr lang="te-IN" sz="1600" dirty="0"/>
        </a:p>
      </dgm:t>
    </dgm:pt>
    <dgm:pt modelId="{6C470BBC-4F21-41E9-BBB2-47C1CEE62646}" type="parTrans" cxnId="{E427DBE4-36FD-4588-AECA-4002565A4236}">
      <dgm:prSet/>
      <dgm:spPr/>
      <dgm:t>
        <a:bodyPr/>
        <a:lstStyle/>
        <a:p>
          <a:endParaRPr lang="te-IN"/>
        </a:p>
      </dgm:t>
    </dgm:pt>
    <dgm:pt modelId="{8CB933C6-37A2-4798-9B25-F7E2A4C76E50}" type="sibTrans" cxnId="{E427DBE4-36FD-4588-AECA-4002565A4236}">
      <dgm:prSet/>
      <dgm:spPr/>
      <dgm:t>
        <a:bodyPr/>
        <a:lstStyle/>
        <a:p>
          <a:endParaRPr lang="te-IN"/>
        </a:p>
      </dgm:t>
    </dgm:pt>
    <dgm:pt modelId="{289A1137-B732-4866-9AAE-0DFDF311A00A}">
      <dgm:prSet phldrT="[Text]" custT="1"/>
      <dgm:spPr/>
      <dgm:t>
        <a:bodyPr/>
        <a:lstStyle/>
        <a:p>
          <a:r>
            <a:rPr lang="en-US" sz="1600" spc="-45" dirty="0">
              <a:solidFill>
                <a:srgbClr val="FFFFFF"/>
              </a:solidFill>
              <a:latin typeface="Carlito"/>
              <a:cs typeface="Carlito"/>
            </a:rPr>
            <a:t>Iterate</a:t>
          </a:r>
          <a:r>
            <a:rPr lang="en-US" sz="1600" spc="-135" dirty="0">
              <a:solidFill>
                <a:srgbClr val="FFFFFF"/>
              </a:solidFill>
              <a:latin typeface="Carlito"/>
              <a:cs typeface="Carlito"/>
            </a:rPr>
            <a:t> </a:t>
          </a:r>
          <a:r>
            <a:rPr lang="en-US" sz="1600" spc="-20" dirty="0">
              <a:solidFill>
                <a:srgbClr val="FFFFFF"/>
              </a:solidFill>
              <a:latin typeface="Carlito"/>
              <a:cs typeface="Carlito"/>
            </a:rPr>
            <a:t>through  table </a:t>
          </a:r>
          <a:r>
            <a:rPr lang="en-US" sz="1600" spc="-5" dirty="0">
              <a:solidFill>
                <a:srgbClr val="FFFFFF"/>
              </a:solidFill>
              <a:latin typeface="Carlito"/>
              <a:cs typeface="Carlito"/>
            </a:rPr>
            <a:t>cells </a:t>
          </a:r>
          <a:r>
            <a:rPr lang="en-US" sz="1600" spc="-30" dirty="0">
              <a:solidFill>
                <a:srgbClr val="FFFFFF"/>
              </a:solidFill>
              <a:latin typeface="Carlito"/>
              <a:cs typeface="Carlito"/>
            </a:rPr>
            <a:t>to  extract </a:t>
          </a:r>
          <a:r>
            <a:rPr lang="en-US" sz="1600" spc="-35" dirty="0">
              <a:solidFill>
                <a:srgbClr val="FFFFFF"/>
              </a:solidFill>
              <a:latin typeface="Carlito"/>
              <a:cs typeface="Carlito"/>
            </a:rPr>
            <a:t>data </a:t>
          </a:r>
          <a:r>
            <a:rPr lang="en-US" sz="1600" spc="-30" dirty="0">
              <a:solidFill>
                <a:srgbClr val="FFFFFF"/>
              </a:solidFill>
              <a:latin typeface="Carlito"/>
              <a:cs typeface="Carlito"/>
            </a:rPr>
            <a:t>to  </a:t>
          </a:r>
          <a:r>
            <a:rPr lang="en-US" sz="1600" spc="-10" dirty="0">
              <a:solidFill>
                <a:srgbClr val="FFFFFF"/>
              </a:solidFill>
              <a:latin typeface="Carlito"/>
              <a:cs typeface="Carlito"/>
            </a:rPr>
            <a:t>dictionary</a:t>
          </a:r>
          <a:endParaRPr lang="te-IN" sz="1600" dirty="0"/>
        </a:p>
      </dgm:t>
    </dgm:pt>
    <dgm:pt modelId="{487695E5-95E4-4085-8459-B834C3678342}" type="parTrans" cxnId="{A79B9785-9163-4D68-8CC6-13ED03B8E72B}">
      <dgm:prSet/>
      <dgm:spPr/>
      <dgm:t>
        <a:bodyPr/>
        <a:lstStyle/>
        <a:p>
          <a:endParaRPr lang="te-IN"/>
        </a:p>
      </dgm:t>
    </dgm:pt>
    <dgm:pt modelId="{0B105A69-C46A-4477-AE19-253A6C4041B5}" type="sibTrans" cxnId="{A79B9785-9163-4D68-8CC6-13ED03B8E72B}">
      <dgm:prSet/>
      <dgm:spPr/>
      <dgm:t>
        <a:bodyPr/>
        <a:lstStyle/>
        <a:p>
          <a:endParaRPr lang="te-IN"/>
        </a:p>
      </dgm:t>
    </dgm:pt>
    <dgm:pt modelId="{5AA596A2-1F36-4EA0-A4E1-CD113050C2DA}">
      <dgm:prSet phldrT="[Text]" custT="1"/>
      <dgm:spPr/>
      <dgm:t>
        <a:bodyPr/>
        <a:lstStyle/>
        <a:p>
          <a:r>
            <a:rPr lang="en-US" sz="1600" dirty="0">
              <a:latin typeface="Abadi" panose="020B0604020104020204" pitchFamily="34" charset="0"/>
            </a:rPr>
            <a:t>Convert the dictionary to a Pandas </a:t>
          </a:r>
          <a:r>
            <a:rPr lang="en-US" sz="1600" dirty="0" err="1">
              <a:latin typeface="Abadi" panose="020B0604020104020204" pitchFamily="34" charset="0"/>
            </a:rPr>
            <a:t>DataFrame</a:t>
          </a:r>
          <a:endParaRPr lang="te-IN" sz="1600" dirty="0"/>
        </a:p>
      </dgm:t>
    </dgm:pt>
    <dgm:pt modelId="{D7B63CBF-E719-4D14-B973-EC73B75914DE}" type="parTrans" cxnId="{8638C20A-4558-4965-A12E-7C89D6C3DE25}">
      <dgm:prSet/>
      <dgm:spPr/>
      <dgm:t>
        <a:bodyPr/>
        <a:lstStyle/>
        <a:p>
          <a:endParaRPr lang="te-IN"/>
        </a:p>
      </dgm:t>
    </dgm:pt>
    <dgm:pt modelId="{EB6D50F6-6708-4FED-893A-A39FDA966711}" type="sibTrans" cxnId="{8638C20A-4558-4965-A12E-7C89D6C3DE25}">
      <dgm:prSet/>
      <dgm:spPr/>
      <dgm:t>
        <a:bodyPr/>
        <a:lstStyle/>
        <a:p>
          <a:endParaRPr lang="te-IN"/>
        </a:p>
      </dgm:t>
    </dgm:pt>
    <dgm:pt modelId="{0929D1D2-DCB2-436B-9E05-4897CD56AD89}" type="pres">
      <dgm:prSet presAssocID="{3243F7C5-58F4-4A67-8B35-1B599A04D712}" presName="Name0" presStyleCnt="0">
        <dgm:presLayoutVars>
          <dgm:dir/>
          <dgm:resizeHandles val="exact"/>
        </dgm:presLayoutVars>
      </dgm:prSet>
      <dgm:spPr/>
    </dgm:pt>
    <dgm:pt modelId="{3537773D-CE41-4210-B9E9-09EC2E5A5517}" type="pres">
      <dgm:prSet presAssocID="{5228FFCE-92AC-4FCB-BCEA-3699A42A3BD7}" presName="node" presStyleLbl="node1" presStyleIdx="0" presStyleCnt="5" custScaleX="112622" custLinFactNeighborX="-134" custLinFactNeighborY="-15034">
        <dgm:presLayoutVars>
          <dgm:bulletEnabled val="1"/>
        </dgm:presLayoutVars>
      </dgm:prSet>
      <dgm:spPr/>
    </dgm:pt>
    <dgm:pt modelId="{6D80B939-ECD1-480E-8C3E-CB879E651B3B}" type="pres">
      <dgm:prSet presAssocID="{272926FB-B8F4-4D18-8EE9-3CDEF5F615CC}" presName="sibTrans" presStyleLbl="sibTrans1D1" presStyleIdx="0" presStyleCnt="4"/>
      <dgm:spPr/>
    </dgm:pt>
    <dgm:pt modelId="{C9C6C262-0C8C-49D2-B88C-F4A9FB5C0584}" type="pres">
      <dgm:prSet presAssocID="{272926FB-B8F4-4D18-8EE9-3CDEF5F615CC}" presName="connectorText" presStyleLbl="sibTrans1D1" presStyleIdx="0" presStyleCnt="4"/>
      <dgm:spPr/>
    </dgm:pt>
    <dgm:pt modelId="{F1DCFA55-1E9F-4473-9005-5493B0515A19}" type="pres">
      <dgm:prSet presAssocID="{91AF291C-10F5-4F37-9CDE-93F85E0987EF}" presName="node" presStyleLbl="node1" presStyleIdx="1" presStyleCnt="5" custScaleX="117196" custLinFactNeighborX="134" custLinFactNeighborY="-15034">
        <dgm:presLayoutVars>
          <dgm:bulletEnabled val="1"/>
        </dgm:presLayoutVars>
      </dgm:prSet>
      <dgm:spPr/>
    </dgm:pt>
    <dgm:pt modelId="{E45E84E9-4C22-4524-BC28-31A2284EC634}" type="pres">
      <dgm:prSet presAssocID="{D50F4CB5-2176-4116-85FD-453409B1AC20}" presName="sibTrans" presStyleLbl="sibTrans1D1" presStyleIdx="1" presStyleCnt="4"/>
      <dgm:spPr/>
    </dgm:pt>
    <dgm:pt modelId="{063CE97B-72A4-437D-BB4C-93EBFD488235}" type="pres">
      <dgm:prSet presAssocID="{D50F4CB5-2176-4116-85FD-453409B1AC20}" presName="connectorText" presStyleLbl="sibTrans1D1" presStyleIdx="1" presStyleCnt="4"/>
      <dgm:spPr/>
    </dgm:pt>
    <dgm:pt modelId="{F969681E-4E84-41D9-B24D-084583245BE0}" type="pres">
      <dgm:prSet presAssocID="{4646A0B0-F55E-4BDB-9E5F-BA1BA3C1EF0C}" presName="node" presStyleLbl="node1" presStyleIdx="2" presStyleCnt="5" custScaleX="116859" custLinFactNeighborX="64581" custLinFactNeighborY="-9629">
        <dgm:presLayoutVars>
          <dgm:bulletEnabled val="1"/>
        </dgm:presLayoutVars>
      </dgm:prSet>
      <dgm:spPr/>
    </dgm:pt>
    <dgm:pt modelId="{34CC0394-4A1F-446F-87B4-6FC11DF61C79}" type="pres">
      <dgm:prSet presAssocID="{8CB933C6-37A2-4798-9B25-F7E2A4C76E50}" presName="sibTrans" presStyleLbl="sibTrans1D1" presStyleIdx="2" presStyleCnt="4"/>
      <dgm:spPr/>
    </dgm:pt>
    <dgm:pt modelId="{9AEFE401-EB02-4131-9876-01338AF6E302}" type="pres">
      <dgm:prSet presAssocID="{8CB933C6-37A2-4798-9B25-F7E2A4C76E50}" presName="connectorText" presStyleLbl="sibTrans1D1" presStyleIdx="2" presStyleCnt="4"/>
      <dgm:spPr/>
    </dgm:pt>
    <dgm:pt modelId="{B1393933-33CD-4441-B4C2-0760BCBF7969}" type="pres">
      <dgm:prSet presAssocID="{289A1137-B732-4866-9AAE-0DFDF311A00A}" presName="node" presStyleLbl="node1" presStyleIdx="3" presStyleCnt="5" custScaleX="113612" custLinFactNeighborX="-11" custLinFactNeighborY="329">
        <dgm:presLayoutVars>
          <dgm:bulletEnabled val="1"/>
        </dgm:presLayoutVars>
      </dgm:prSet>
      <dgm:spPr/>
    </dgm:pt>
    <dgm:pt modelId="{9BF710D8-C8A0-463A-A3CE-EB686932AE8A}" type="pres">
      <dgm:prSet presAssocID="{0B105A69-C46A-4477-AE19-253A6C4041B5}" presName="sibTrans" presStyleLbl="sibTrans1D1" presStyleIdx="3" presStyleCnt="4"/>
      <dgm:spPr/>
    </dgm:pt>
    <dgm:pt modelId="{607D0C62-15CD-4277-8A1B-7F400B34F8F4}" type="pres">
      <dgm:prSet presAssocID="{0B105A69-C46A-4477-AE19-253A6C4041B5}" presName="connectorText" presStyleLbl="sibTrans1D1" presStyleIdx="3" presStyleCnt="4"/>
      <dgm:spPr/>
    </dgm:pt>
    <dgm:pt modelId="{39D63769-C8B1-4DCC-9BC2-5E812FE1D75F}" type="pres">
      <dgm:prSet presAssocID="{5AA596A2-1F36-4EA0-A4E1-CD113050C2DA}" presName="node" presStyleLbl="node1" presStyleIdx="4" presStyleCnt="5" custScaleX="115450" custLinFactNeighborX="451">
        <dgm:presLayoutVars>
          <dgm:bulletEnabled val="1"/>
        </dgm:presLayoutVars>
      </dgm:prSet>
      <dgm:spPr/>
    </dgm:pt>
  </dgm:ptLst>
  <dgm:cxnLst>
    <dgm:cxn modelId="{8638C20A-4558-4965-A12E-7C89D6C3DE25}" srcId="{3243F7C5-58F4-4A67-8B35-1B599A04D712}" destId="{5AA596A2-1F36-4EA0-A4E1-CD113050C2DA}" srcOrd="4" destOrd="0" parTransId="{D7B63CBF-E719-4D14-B973-EC73B75914DE}" sibTransId="{EB6D50F6-6708-4FED-893A-A39FDA966711}"/>
    <dgm:cxn modelId="{CF75FF0F-A198-4811-868D-38A2D6C4A58B}" type="presOf" srcId="{5AA596A2-1F36-4EA0-A4E1-CD113050C2DA}" destId="{39D63769-C8B1-4DCC-9BC2-5E812FE1D75F}" srcOrd="0" destOrd="0" presId="urn:microsoft.com/office/officeart/2005/8/layout/bProcess3"/>
    <dgm:cxn modelId="{9B936618-0A47-4DAB-B630-66EB26B71BA1}" type="presOf" srcId="{8CB933C6-37A2-4798-9B25-F7E2A4C76E50}" destId="{9AEFE401-EB02-4131-9876-01338AF6E302}" srcOrd="1" destOrd="0" presId="urn:microsoft.com/office/officeart/2005/8/layout/bProcess3"/>
    <dgm:cxn modelId="{36ADA118-A759-4943-85E5-FDF629116A0E}" srcId="{3243F7C5-58F4-4A67-8B35-1B599A04D712}" destId="{91AF291C-10F5-4F37-9CDE-93F85E0987EF}" srcOrd="1" destOrd="0" parTransId="{50958ABA-8117-4518-822B-08F937E9C8AC}" sibTransId="{D50F4CB5-2176-4116-85FD-453409B1AC20}"/>
    <dgm:cxn modelId="{483EC167-A6A5-4EB3-9F30-AAB5BD1CA145}" type="presOf" srcId="{272926FB-B8F4-4D18-8EE9-3CDEF5F615CC}" destId="{C9C6C262-0C8C-49D2-B88C-F4A9FB5C0584}" srcOrd="1" destOrd="0" presId="urn:microsoft.com/office/officeart/2005/8/layout/bProcess3"/>
    <dgm:cxn modelId="{B1CC6469-62A3-4B63-B75F-F4DEB46E3FB3}" type="presOf" srcId="{5228FFCE-92AC-4FCB-BCEA-3699A42A3BD7}" destId="{3537773D-CE41-4210-B9E9-09EC2E5A5517}" srcOrd="0" destOrd="0" presId="urn:microsoft.com/office/officeart/2005/8/layout/bProcess3"/>
    <dgm:cxn modelId="{8E70F34C-ADBD-41B5-81EE-BBADCD37E139}" type="presOf" srcId="{272926FB-B8F4-4D18-8EE9-3CDEF5F615CC}" destId="{6D80B939-ECD1-480E-8C3E-CB879E651B3B}" srcOrd="0" destOrd="0" presId="urn:microsoft.com/office/officeart/2005/8/layout/bProcess3"/>
    <dgm:cxn modelId="{B1683E52-F11D-4503-86A2-59D988C152E7}" type="presOf" srcId="{0B105A69-C46A-4477-AE19-253A6C4041B5}" destId="{607D0C62-15CD-4277-8A1B-7F400B34F8F4}" srcOrd="1" destOrd="0" presId="urn:microsoft.com/office/officeart/2005/8/layout/bProcess3"/>
    <dgm:cxn modelId="{FE933174-5915-4E5D-933B-64DECB92673D}" type="presOf" srcId="{3243F7C5-58F4-4A67-8B35-1B599A04D712}" destId="{0929D1D2-DCB2-436B-9E05-4897CD56AD89}" srcOrd="0" destOrd="0" presId="urn:microsoft.com/office/officeart/2005/8/layout/bProcess3"/>
    <dgm:cxn modelId="{F8E0C07B-B568-44AB-A3BA-4F1C5C9A9D8D}" type="presOf" srcId="{289A1137-B732-4866-9AAE-0DFDF311A00A}" destId="{B1393933-33CD-4441-B4C2-0760BCBF7969}" srcOrd="0" destOrd="0" presId="urn:microsoft.com/office/officeart/2005/8/layout/bProcess3"/>
    <dgm:cxn modelId="{A79B9785-9163-4D68-8CC6-13ED03B8E72B}" srcId="{3243F7C5-58F4-4A67-8B35-1B599A04D712}" destId="{289A1137-B732-4866-9AAE-0DFDF311A00A}" srcOrd="3" destOrd="0" parTransId="{487695E5-95E4-4085-8459-B834C3678342}" sibTransId="{0B105A69-C46A-4477-AE19-253A6C4041B5}"/>
    <dgm:cxn modelId="{D50CA887-AECB-42DE-9C7A-7CC60259E95E}" type="presOf" srcId="{D50F4CB5-2176-4116-85FD-453409B1AC20}" destId="{063CE97B-72A4-437D-BB4C-93EBFD488235}" srcOrd="1" destOrd="0" presId="urn:microsoft.com/office/officeart/2005/8/layout/bProcess3"/>
    <dgm:cxn modelId="{BBEE39A9-135D-44E0-AF98-2D5E83BA6E3D}" type="presOf" srcId="{91AF291C-10F5-4F37-9CDE-93F85E0987EF}" destId="{F1DCFA55-1E9F-4473-9005-5493B0515A19}" srcOrd="0" destOrd="0" presId="urn:microsoft.com/office/officeart/2005/8/layout/bProcess3"/>
    <dgm:cxn modelId="{DE0261C5-7F14-4FBA-A384-69C95472DFDF}" type="presOf" srcId="{0B105A69-C46A-4477-AE19-253A6C4041B5}" destId="{9BF710D8-C8A0-463A-A3CE-EB686932AE8A}" srcOrd="0" destOrd="0" presId="urn:microsoft.com/office/officeart/2005/8/layout/bProcess3"/>
    <dgm:cxn modelId="{839323CF-867B-4440-93B1-7CD4C2B9870C}" type="presOf" srcId="{4646A0B0-F55E-4BDB-9E5F-BA1BA3C1EF0C}" destId="{F969681E-4E84-41D9-B24D-084583245BE0}" srcOrd="0" destOrd="0" presId="urn:microsoft.com/office/officeart/2005/8/layout/bProcess3"/>
    <dgm:cxn modelId="{E427DBE4-36FD-4588-AECA-4002565A4236}" srcId="{3243F7C5-58F4-4A67-8B35-1B599A04D712}" destId="{4646A0B0-F55E-4BDB-9E5F-BA1BA3C1EF0C}" srcOrd="2" destOrd="0" parTransId="{6C470BBC-4F21-41E9-BBB2-47C1CEE62646}" sibTransId="{8CB933C6-37A2-4798-9B25-F7E2A4C76E50}"/>
    <dgm:cxn modelId="{D832ACE6-E573-4B11-B652-C70C793C0D5B}" type="presOf" srcId="{8CB933C6-37A2-4798-9B25-F7E2A4C76E50}" destId="{34CC0394-4A1F-446F-87B4-6FC11DF61C79}" srcOrd="0" destOrd="0" presId="urn:microsoft.com/office/officeart/2005/8/layout/bProcess3"/>
    <dgm:cxn modelId="{BB0229ED-1249-4D31-85B5-9C18C9AE1391}" type="presOf" srcId="{D50F4CB5-2176-4116-85FD-453409B1AC20}" destId="{E45E84E9-4C22-4524-BC28-31A2284EC634}" srcOrd="0" destOrd="0" presId="urn:microsoft.com/office/officeart/2005/8/layout/bProcess3"/>
    <dgm:cxn modelId="{4A274FF6-4D02-433E-A39D-BF1ED46F17E4}" srcId="{3243F7C5-58F4-4A67-8B35-1B599A04D712}" destId="{5228FFCE-92AC-4FCB-BCEA-3699A42A3BD7}" srcOrd="0" destOrd="0" parTransId="{50AE6575-3264-47F0-963D-E27211BBF4F0}" sibTransId="{272926FB-B8F4-4D18-8EE9-3CDEF5F615CC}"/>
    <dgm:cxn modelId="{ECD92315-2AAF-4BE1-8644-9FE5302CF4CF}" type="presParOf" srcId="{0929D1D2-DCB2-436B-9E05-4897CD56AD89}" destId="{3537773D-CE41-4210-B9E9-09EC2E5A5517}" srcOrd="0" destOrd="0" presId="urn:microsoft.com/office/officeart/2005/8/layout/bProcess3"/>
    <dgm:cxn modelId="{9C00EBE8-CA04-435C-B1F8-C57536D0421D}" type="presParOf" srcId="{0929D1D2-DCB2-436B-9E05-4897CD56AD89}" destId="{6D80B939-ECD1-480E-8C3E-CB879E651B3B}" srcOrd="1" destOrd="0" presId="urn:microsoft.com/office/officeart/2005/8/layout/bProcess3"/>
    <dgm:cxn modelId="{C38F5289-5921-44B0-8F9D-1A9F2606B8B2}" type="presParOf" srcId="{6D80B939-ECD1-480E-8C3E-CB879E651B3B}" destId="{C9C6C262-0C8C-49D2-B88C-F4A9FB5C0584}" srcOrd="0" destOrd="0" presId="urn:microsoft.com/office/officeart/2005/8/layout/bProcess3"/>
    <dgm:cxn modelId="{01C07D7C-103D-4A93-9CF4-E378142421CF}" type="presParOf" srcId="{0929D1D2-DCB2-436B-9E05-4897CD56AD89}" destId="{F1DCFA55-1E9F-4473-9005-5493B0515A19}" srcOrd="2" destOrd="0" presId="urn:microsoft.com/office/officeart/2005/8/layout/bProcess3"/>
    <dgm:cxn modelId="{CF4DF396-A62D-4942-A8D6-F0DF46AC721C}" type="presParOf" srcId="{0929D1D2-DCB2-436B-9E05-4897CD56AD89}" destId="{E45E84E9-4C22-4524-BC28-31A2284EC634}" srcOrd="3" destOrd="0" presId="urn:microsoft.com/office/officeart/2005/8/layout/bProcess3"/>
    <dgm:cxn modelId="{663853DB-BA8B-409D-A71B-A3430ACF7917}" type="presParOf" srcId="{E45E84E9-4C22-4524-BC28-31A2284EC634}" destId="{063CE97B-72A4-437D-BB4C-93EBFD488235}" srcOrd="0" destOrd="0" presId="urn:microsoft.com/office/officeart/2005/8/layout/bProcess3"/>
    <dgm:cxn modelId="{86F68B1B-CC58-448B-8775-FEBBCFCD33AF}" type="presParOf" srcId="{0929D1D2-DCB2-436B-9E05-4897CD56AD89}" destId="{F969681E-4E84-41D9-B24D-084583245BE0}" srcOrd="4" destOrd="0" presId="urn:microsoft.com/office/officeart/2005/8/layout/bProcess3"/>
    <dgm:cxn modelId="{F963F075-27D9-4148-A36C-202553E901B8}" type="presParOf" srcId="{0929D1D2-DCB2-436B-9E05-4897CD56AD89}" destId="{34CC0394-4A1F-446F-87B4-6FC11DF61C79}" srcOrd="5" destOrd="0" presId="urn:microsoft.com/office/officeart/2005/8/layout/bProcess3"/>
    <dgm:cxn modelId="{D39DABF0-4CC4-4DE8-8C4E-1EBA4254F263}" type="presParOf" srcId="{34CC0394-4A1F-446F-87B4-6FC11DF61C79}" destId="{9AEFE401-EB02-4131-9876-01338AF6E302}" srcOrd="0" destOrd="0" presId="urn:microsoft.com/office/officeart/2005/8/layout/bProcess3"/>
    <dgm:cxn modelId="{9CDBC3C3-3B25-476F-A3D9-E13F35DB880B}" type="presParOf" srcId="{0929D1D2-DCB2-436B-9E05-4897CD56AD89}" destId="{B1393933-33CD-4441-B4C2-0760BCBF7969}" srcOrd="6" destOrd="0" presId="urn:microsoft.com/office/officeart/2005/8/layout/bProcess3"/>
    <dgm:cxn modelId="{EEEE4120-7EF7-4A28-ADF7-09117DC1C31F}" type="presParOf" srcId="{0929D1D2-DCB2-436B-9E05-4897CD56AD89}" destId="{9BF710D8-C8A0-463A-A3CE-EB686932AE8A}" srcOrd="7" destOrd="0" presId="urn:microsoft.com/office/officeart/2005/8/layout/bProcess3"/>
    <dgm:cxn modelId="{0EA1490A-F678-485E-A5E3-C068B0299CF2}" type="presParOf" srcId="{9BF710D8-C8A0-463A-A3CE-EB686932AE8A}" destId="{607D0C62-15CD-4277-8A1B-7F400B34F8F4}" srcOrd="0" destOrd="0" presId="urn:microsoft.com/office/officeart/2005/8/layout/bProcess3"/>
    <dgm:cxn modelId="{F49F0CAE-8153-421B-BE8A-3461ABED14A8}" type="presParOf" srcId="{0929D1D2-DCB2-436B-9E05-4897CD56AD89}" destId="{39D63769-C8B1-4DCC-9BC2-5E812FE1D75F}"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8CD80-F319-411F-84B3-A5460FC16709}">
      <dsp:nvSpPr>
        <dsp:cNvPr id="0" name=""/>
        <dsp:cNvSpPr/>
      </dsp:nvSpPr>
      <dsp:spPr>
        <a:xfrm>
          <a:off x="1255" y="115323"/>
          <a:ext cx="2447571" cy="97902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SpaceX REST API (api.spacexdata.com/v4/launches/past to obtain past launch data)</a:t>
          </a:r>
          <a:endParaRPr lang="te-IN" sz="1200" kern="1200" dirty="0">
            <a:latin typeface="Abadi" panose="020B0604020104020204" pitchFamily="34" charset="0"/>
          </a:endParaRPr>
        </a:p>
      </dsp:txBody>
      <dsp:txXfrm>
        <a:off x="1255" y="115323"/>
        <a:ext cx="2202814" cy="979028"/>
      </dsp:txXfrm>
    </dsp:sp>
    <dsp:sp modelId="{FB2AEA48-2ED1-40D3-8175-1E109F8A5685}">
      <dsp:nvSpPr>
        <dsp:cNvPr id="0" name=""/>
        <dsp:cNvSpPr/>
      </dsp:nvSpPr>
      <dsp:spPr>
        <a:xfrm>
          <a:off x="1959312" y="115323"/>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A JSON response from the API containing a list of JSON objects</a:t>
          </a:r>
          <a:endParaRPr lang="te-IN" sz="1200" kern="1200" dirty="0">
            <a:latin typeface="Abadi" panose="020B0604020104020204" pitchFamily="34" charset="0"/>
          </a:endParaRPr>
        </a:p>
      </dsp:txBody>
      <dsp:txXfrm>
        <a:off x="2448826" y="115323"/>
        <a:ext cx="1468543" cy="979028"/>
      </dsp:txXfrm>
    </dsp:sp>
    <dsp:sp modelId="{C4513720-6E72-4CBE-A4F9-338A4F7A41AA}">
      <dsp:nvSpPr>
        <dsp:cNvPr id="0" name=""/>
        <dsp:cNvSpPr/>
      </dsp:nvSpPr>
      <dsp:spPr>
        <a:xfrm>
          <a:off x="3917369" y="115323"/>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Convert the JSON data into a flat table (</a:t>
          </a:r>
          <a:r>
            <a:rPr lang="en-US" sz="1200" kern="1200" dirty="0" err="1">
              <a:latin typeface="Abadi" panose="020B0604020104020204" pitchFamily="34" charset="0"/>
            </a:rPr>
            <a:t>json_normalize</a:t>
          </a:r>
          <a:r>
            <a:rPr lang="en-US" sz="1200" kern="1200" dirty="0">
              <a:latin typeface="Abadi" panose="020B0604020104020204" pitchFamily="34" charset="0"/>
            </a:rPr>
            <a:t>)</a:t>
          </a:r>
          <a:endParaRPr lang="te-IN" sz="1200" kern="1200" dirty="0">
            <a:latin typeface="Abadi" panose="020B0604020104020204" pitchFamily="34" charset="0"/>
          </a:endParaRPr>
        </a:p>
      </dsp:txBody>
      <dsp:txXfrm>
        <a:off x="4406883" y="115323"/>
        <a:ext cx="1468543" cy="979028"/>
      </dsp:txXfrm>
    </dsp:sp>
    <dsp:sp modelId="{F87970F9-1799-4B55-8C38-F59B0755CAD0}">
      <dsp:nvSpPr>
        <dsp:cNvPr id="0" name=""/>
        <dsp:cNvSpPr/>
      </dsp:nvSpPr>
      <dsp:spPr>
        <a:xfrm>
          <a:off x="5875426" y="115323"/>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spc="-5" dirty="0">
              <a:solidFill>
                <a:srgbClr val="FFFFFF"/>
              </a:solidFill>
              <a:latin typeface="Abadi" panose="020B0604020104020204" pitchFamily="34" charset="0"/>
              <a:cs typeface="Carlito"/>
            </a:rPr>
            <a:t>Filter </a:t>
          </a:r>
          <a:r>
            <a:rPr lang="en-US" sz="1200" kern="1200" spc="-10" dirty="0">
              <a:solidFill>
                <a:srgbClr val="FFFFFF"/>
              </a:solidFill>
              <a:latin typeface="Abadi" panose="020B0604020104020204" pitchFamily="34" charset="0"/>
              <a:cs typeface="Carlito"/>
            </a:rPr>
            <a:t>data to</a:t>
          </a:r>
          <a:r>
            <a:rPr lang="en-US" sz="1200" kern="1200" spc="-204" dirty="0">
              <a:solidFill>
                <a:srgbClr val="FFFFFF"/>
              </a:solidFill>
              <a:latin typeface="Abadi" panose="020B0604020104020204" pitchFamily="34" charset="0"/>
              <a:cs typeface="Carlito"/>
            </a:rPr>
            <a:t> </a:t>
          </a:r>
          <a:r>
            <a:rPr lang="en-US" sz="1200" kern="1200" spc="-5" dirty="0">
              <a:solidFill>
                <a:srgbClr val="FFFFFF"/>
              </a:solidFill>
              <a:latin typeface="Abadi" panose="020B0604020104020204" pitchFamily="34" charset="0"/>
              <a:cs typeface="Carlito"/>
            </a:rPr>
            <a:t>only  </a:t>
          </a:r>
          <a:r>
            <a:rPr lang="en-US" sz="1200" kern="1200" dirty="0">
              <a:solidFill>
                <a:srgbClr val="FFFFFF"/>
              </a:solidFill>
              <a:latin typeface="Abadi" panose="020B0604020104020204" pitchFamily="34" charset="0"/>
              <a:cs typeface="Carlito"/>
            </a:rPr>
            <a:t>include </a:t>
          </a:r>
          <a:r>
            <a:rPr lang="en-US" sz="1200" kern="1200" spc="-20" dirty="0">
              <a:solidFill>
                <a:srgbClr val="FFFFFF"/>
              </a:solidFill>
              <a:latin typeface="Abadi" panose="020B0604020104020204" pitchFamily="34" charset="0"/>
              <a:cs typeface="Carlito"/>
            </a:rPr>
            <a:t>Falcon </a:t>
          </a:r>
          <a:r>
            <a:rPr lang="en-US" sz="1200" kern="1200" dirty="0">
              <a:solidFill>
                <a:srgbClr val="FFFFFF"/>
              </a:solidFill>
              <a:latin typeface="Abadi" panose="020B0604020104020204" pitchFamily="34" charset="0"/>
              <a:cs typeface="Carlito"/>
            </a:rPr>
            <a:t>9  launches</a:t>
          </a:r>
          <a:endParaRPr lang="te-IN" sz="1200" kern="1200" dirty="0">
            <a:latin typeface="Abadi" panose="020B0604020104020204" pitchFamily="34" charset="0"/>
          </a:endParaRPr>
        </a:p>
      </dsp:txBody>
      <dsp:txXfrm>
        <a:off x="6364940" y="115323"/>
        <a:ext cx="1468543" cy="979028"/>
      </dsp:txXfrm>
    </dsp:sp>
    <dsp:sp modelId="{BA1A1AE0-11D2-405C-9C5C-FEE66486297C}">
      <dsp:nvSpPr>
        <dsp:cNvPr id="0" name=""/>
        <dsp:cNvSpPr/>
      </dsp:nvSpPr>
      <dsp:spPr>
        <a:xfrm>
          <a:off x="7833484" y="115323"/>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cleaning – remove null values, update missing values with mean</a:t>
          </a:r>
          <a:endParaRPr lang="te-IN" sz="1200" kern="1200" dirty="0">
            <a:latin typeface="Abadi" panose="020B0604020104020204" pitchFamily="34" charset="0"/>
          </a:endParaRPr>
        </a:p>
      </dsp:txBody>
      <dsp:txXfrm>
        <a:off x="8322998" y="115323"/>
        <a:ext cx="1468543" cy="979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8CD80-F319-411F-84B3-A5460FC16709}">
      <dsp:nvSpPr>
        <dsp:cNvPr id="0" name=""/>
        <dsp:cNvSpPr/>
      </dsp:nvSpPr>
      <dsp:spPr>
        <a:xfrm>
          <a:off x="1255" y="234388"/>
          <a:ext cx="2447571" cy="97902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SpaceX Wikipedia page (</a:t>
          </a:r>
          <a:r>
            <a:rPr lang="en-US" sz="1200" kern="1200" dirty="0"/>
            <a:t>List of Falcon 9 and Falcon Heavy launches – Wikipedia)</a:t>
          </a:r>
          <a:endParaRPr lang="te-IN" sz="1200" kern="1200" dirty="0">
            <a:latin typeface="Abadi" panose="020B0604020104020204" pitchFamily="34" charset="0"/>
          </a:endParaRPr>
        </a:p>
      </dsp:txBody>
      <dsp:txXfrm>
        <a:off x="1255" y="234388"/>
        <a:ext cx="2202814" cy="979028"/>
      </dsp:txXfrm>
    </dsp:sp>
    <dsp:sp modelId="{FB2AEA48-2ED1-40D3-8175-1E109F8A5685}">
      <dsp:nvSpPr>
        <dsp:cNvPr id="0" name=""/>
        <dsp:cNvSpPr/>
      </dsp:nvSpPr>
      <dsp:spPr>
        <a:xfrm>
          <a:off x="1959312" y="224862"/>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err="1">
              <a:latin typeface="Abadi" panose="020B0604020104020204" pitchFamily="34" charset="0"/>
            </a:rPr>
            <a:t>BeautifulSoup</a:t>
          </a:r>
          <a:r>
            <a:rPr lang="en-US" sz="1200" kern="1200" dirty="0">
              <a:latin typeface="Abadi" panose="020B0604020104020204" pitchFamily="34" charset="0"/>
            </a:rPr>
            <a:t> object from HTML response and find all tables</a:t>
          </a:r>
          <a:endParaRPr lang="te-IN" sz="1200" kern="1200" dirty="0">
            <a:latin typeface="Abadi" panose="020B0604020104020204" pitchFamily="34" charset="0"/>
          </a:endParaRPr>
        </a:p>
      </dsp:txBody>
      <dsp:txXfrm>
        <a:off x="2448826" y="224862"/>
        <a:ext cx="1468543" cy="979028"/>
      </dsp:txXfrm>
    </dsp:sp>
    <dsp:sp modelId="{C4513720-6E72-4CBE-A4F9-338A4F7A41AA}">
      <dsp:nvSpPr>
        <dsp:cNvPr id="0" name=""/>
        <dsp:cNvSpPr/>
      </dsp:nvSpPr>
      <dsp:spPr>
        <a:xfrm>
          <a:off x="3917369" y="205810"/>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Find launch info html table and use column names as keys in a dictionary</a:t>
          </a:r>
          <a:endParaRPr lang="te-IN" sz="1200" kern="1200" dirty="0">
            <a:latin typeface="Abadi" panose="020B0604020104020204" pitchFamily="34" charset="0"/>
          </a:endParaRPr>
        </a:p>
      </dsp:txBody>
      <dsp:txXfrm>
        <a:off x="4406883" y="205810"/>
        <a:ext cx="1468543" cy="979028"/>
      </dsp:txXfrm>
    </dsp:sp>
    <dsp:sp modelId="{F87970F9-1799-4B55-8C38-F59B0755CAD0}">
      <dsp:nvSpPr>
        <dsp:cNvPr id="0" name=""/>
        <dsp:cNvSpPr/>
      </dsp:nvSpPr>
      <dsp:spPr>
        <a:xfrm>
          <a:off x="5875426" y="205810"/>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spc="-45" dirty="0">
              <a:solidFill>
                <a:srgbClr val="FFFFFF"/>
              </a:solidFill>
              <a:latin typeface="Carlito"/>
              <a:cs typeface="Carlito"/>
            </a:rPr>
            <a:t>Iterate</a:t>
          </a:r>
          <a:r>
            <a:rPr lang="en-US" sz="1200" kern="1200" spc="-135" dirty="0">
              <a:solidFill>
                <a:srgbClr val="FFFFFF"/>
              </a:solidFill>
              <a:latin typeface="Carlito"/>
              <a:cs typeface="Carlito"/>
            </a:rPr>
            <a:t> </a:t>
          </a:r>
          <a:r>
            <a:rPr lang="en-US" sz="1200" kern="1200" spc="-20" dirty="0">
              <a:solidFill>
                <a:srgbClr val="FFFFFF"/>
              </a:solidFill>
              <a:latin typeface="Carlito"/>
              <a:cs typeface="Carlito"/>
            </a:rPr>
            <a:t>through  table </a:t>
          </a:r>
          <a:r>
            <a:rPr lang="en-US" sz="1200" kern="1200" spc="-5" dirty="0">
              <a:solidFill>
                <a:srgbClr val="FFFFFF"/>
              </a:solidFill>
              <a:latin typeface="Carlito"/>
              <a:cs typeface="Carlito"/>
            </a:rPr>
            <a:t>cells </a:t>
          </a:r>
          <a:r>
            <a:rPr lang="en-US" sz="1200" kern="1200" spc="-30" dirty="0">
              <a:solidFill>
                <a:srgbClr val="FFFFFF"/>
              </a:solidFill>
              <a:latin typeface="Carlito"/>
              <a:cs typeface="Carlito"/>
            </a:rPr>
            <a:t>to  extract </a:t>
          </a:r>
          <a:r>
            <a:rPr lang="en-US" sz="1200" kern="1200" spc="-35" dirty="0">
              <a:solidFill>
                <a:srgbClr val="FFFFFF"/>
              </a:solidFill>
              <a:latin typeface="Carlito"/>
              <a:cs typeface="Carlito"/>
            </a:rPr>
            <a:t>data </a:t>
          </a:r>
          <a:r>
            <a:rPr lang="en-US" sz="1200" kern="1200" spc="-30" dirty="0">
              <a:solidFill>
                <a:srgbClr val="FFFFFF"/>
              </a:solidFill>
              <a:latin typeface="Carlito"/>
              <a:cs typeface="Carlito"/>
            </a:rPr>
            <a:t>to  </a:t>
          </a:r>
          <a:r>
            <a:rPr lang="en-US" sz="1200" kern="1200" spc="-10" dirty="0">
              <a:solidFill>
                <a:srgbClr val="FFFFFF"/>
              </a:solidFill>
              <a:latin typeface="Carlito"/>
              <a:cs typeface="Carlito"/>
            </a:rPr>
            <a:t>dictionary</a:t>
          </a:r>
          <a:endParaRPr lang="te-IN" sz="1200" kern="1200" dirty="0">
            <a:latin typeface="Abadi" panose="020B0604020104020204" pitchFamily="34" charset="0"/>
          </a:endParaRPr>
        </a:p>
      </dsp:txBody>
      <dsp:txXfrm>
        <a:off x="6364940" y="205810"/>
        <a:ext cx="1468543" cy="979028"/>
      </dsp:txXfrm>
    </dsp:sp>
    <dsp:sp modelId="{BA1A1AE0-11D2-405C-9C5C-FEE66486297C}">
      <dsp:nvSpPr>
        <dsp:cNvPr id="0" name=""/>
        <dsp:cNvSpPr/>
      </dsp:nvSpPr>
      <dsp:spPr>
        <a:xfrm>
          <a:off x="7833484" y="205810"/>
          <a:ext cx="2447571" cy="9790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Convert the dictionary to a Pandas </a:t>
          </a:r>
          <a:r>
            <a:rPr lang="en-US" sz="1200" kern="1200" dirty="0" err="1">
              <a:latin typeface="Abadi" panose="020B0604020104020204" pitchFamily="34" charset="0"/>
            </a:rPr>
            <a:t>DataFrame</a:t>
          </a:r>
          <a:endParaRPr lang="te-IN" sz="1200" kern="1200" dirty="0">
            <a:latin typeface="Abadi" panose="020B0604020104020204" pitchFamily="34" charset="0"/>
          </a:endParaRPr>
        </a:p>
      </dsp:txBody>
      <dsp:txXfrm>
        <a:off x="8322998" y="205810"/>
        <a:ext cx="1468543" cy="9790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0B939-ECD1-480E-8C3E-CB879E651B3B}">
      <dsp:nvSpPr>
        <dsp:cNvPr id="0" name=""/>
        <dsp:cNvSpPr/>
      </dsp:nvSpPr>
      <dsp:spPr>
        <a:xfrm>
          <a:off x="2375774" y="720967"/>
          <a:ext cx="460611" cy="91440"/>
        </a:xfrm>
        <a:custGeom>
          <a:avLst/>
          <a:gdLst/>
          <a:ahLst/>
          <a:cxnLst/>
          <a:rect l="0" t="0" r="0" b="0"/>
          <a:pathLst>
            <a:path>
              <a:moveTo>
                <a:pt x="0" y="45720"/>
              </a:moveTo>
              <a:lnTo>
                <a:pt x="46061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2593800" y="764256"/>
        <a:ext cx="24560" cy="4860"/>
      </dsp:txXfrm>
    </dsp:sp>
    <dsp:sp modelId="{3537773D-CE41-4210-B9E9-09EC2E5A5517}">
      <dsp:nvSpPr>
        <dsp:cNvPr id="0" name=""/>
        <dsp:cNvSpPr/>
      </dsp:nvSpPr>
      <dsp:spPr>
        <a:xfrm>
          <a:off x="6" y="133355"/>
          <a:ext cx="2377567" cy="1266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SpaceX REST API (api.spacexdata.com/v4/launches/past to obtain past launch data)</a:t>
          </a:r>
          <a:endParaRPr lang="te-IN" sz="1600" kern="1200" dirty="0"/>
        </a:p>
      </dsp:txBody>
      <dsp:txXfrm>
        <a:off x="6" y="133355"/>
        <a:ext cx="2377567" cy="1266662"/>
      </dsp:txXfrm>
    </dsp:sp>
    <dsp:sp modelId="{E45E84E9-4C22-4524-BC28-31A2284EC634}">
      <dsp:nvSpPr>
        <dsp:cNvPr id="0" name=""/>
        <dsp:cNvSpPr/>
      </dsp:nvSpPr>
      <dsp:spPr>
        <a:xfrm>
          <a:off x="2599715" y="1398218"/>
          <a:ext cx="1506135" cy="523417"/>
        </a:xfrm>
        <a:custGeom>
          <a:avLst/>
          <a:gdLst/>
          <a:ahLst/>
          <a:cxnLst/>
          <a:rect l="0" t="0" r="0" b="0"/>
          <a:pathLst>
            <a:path>
              <a:moveTo>
                <a:pt x="1506135" y="0"/>
              </a:moveTo>
              <a:lnTo>
                <a:pt x="1506135" y="278808"/>
              </a:lnTo>
              <a:lnTo>
                <a:pt x="0" y="278808"/>
              </a:lnTo>
              <a:lnTo>
                <a:pt x="0" y="52341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3312663" y="1657496"/>
        <a:ext cx="80239" cy="4860"/>
      </dsp:txXfrm>
    </dsp:sp>
    <dsp:sp modelId="{F1DCFA55-1E9F-4473-9005-5493B0515A19}">
      <dsp:nvSpPr>
        <dsp:cNvPr id="0" name=""/>
        <dsp:cNvSpPr/>
      </dsp:nvSpPr>
      <dsp:spPr>
        <a:xfrm>
          <a:off x="2868786" y="133355"/>
          <a:ext cx="2474129" cy="1266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Receive a JSON response from the API containing a list of JSON objects</a:t>
          </a:r>
          <a:endParaRPr lang="te-IN" sz="1600" kern="1200" dirty="0"/>
        </a:p>
      </dsp:txBody>
      <dsp:txXfrm>
        <a:off x="2868786" y="133355"/>
        <a:ext cx="2474129" cy="1266662"/>
      </dsp:txXfrm>
    </dsp:sp>
    <dsp:sp modelId="{34CC0394-4A1F-446F-87B4-6FC11DF61C79}">
      <dsp:nvSpPr>
        <dsp:cNvPr id="0" name=""/>
        <dsp:cNvSpPr/>
      </dsp:nvSpPr>
      <dsp:spPr>
        <a:xfrm>
          <a:off x="1199240" y="3218897"/>
          <a:ext cx="1400474" cy="576933"/>
        </a:xfrm>
        <a:custGeom>
          <a:avLst/>
          <a:gdLst/>
          <a:ahLst/>
          <a:cxnLst/>
          <a:rect l="0" t="0" r="0" b="0"/>
          <a:pathLst>
            <a:path>
              <a:moveTo>
                <a:pt x="1400474" y="0"/>
              </a:moveTo>
              <a:lnTo>
                <a:pt x="1400474" y="305566"/>
              </a:lnTo>
              <a:lnTo>
                <a:pt x="0" y="305566"/>
              </a:lnTo>
              <a:lnTo>
                <a:pt x="0" y="57693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1861313" y="3504934"/>
        <a:ext cx="76328" cy="4860"/>
      </dsp:txXfrm>
    </dsp:sp>
    <dsp:sp modelId="{F969681E-4E84-41D9-B24D-084583245BE0}">
      <dsp:nvSpPr>
        <dsp:cNvPr id="0" name=""/>
        <dsp:cNvSpPr/>
      </dsp:nvSpPr>
      <dsp:spPr>
        <a:xfrm>
          <a:off x="1366208" y="1954035"/>
          <a:ext cx="2467015" cy="1266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Convert the JSON data into a flat table (</a:t>
          </a:r>
          <a:r>
            <a:rPr lang="en-US" sz="1600" kern="1200" dirty="0" err="1">
              <a:latin typeface="Abadi" panose="020B0604020104020204" pitchFamily="34" charset="0"/>
            </a:rPr>
            <a:t>json_normalize</a:t>
          </a:r>
          <a:r>
            <a:rPr lang="en-US" sz="1600" kern="1200" dirty="0">
              <a:latin typeface="Abadi" panose="020B0604020104020204" pitchFamily="34" charset="0"/>
            </a:rPr>
            <a:t>)</a:t>
          </a:r>
          <a:endParaRPr lang="te-IN" sz="1600" kern="1200" dirty="0"/>
        </a:p>
      </dsp:txBody>
      <dsp:txXfrm>
        <a:off x="1366208" y="1954035"/>
        <a:ext cx="2467015" cy="1266662"/>
      </dsp:txXfrm>
    </dsp:sp>
    <dsp:sp modelId="{9BF710D8-C8A0-463A-A3CE-EB686932AE8A}">
      <dsp:nvSpPr>
        <dsp:cNvPr id="0" name=""/>
        <dsp:cNvSpPr/>
      </dsp:nvSpPr>
      <dsp:spPr>
        <a:xfrm>
          <a:off x="2396674" y="4415829"/>
          <a:ext cx="467303" cy="91440"/>
        </a:xfrm>
        <a:custGeom>
          <a:avLst/>
          <a:gdLst/>
          <a:ahLst/>
          <a:cxnLst/>
          <a:rect l="0" t="0" r="0" b="0"/>
          <a:pathLst>
            <a:path>
              <a:moveTo>
                <a:pt x="0" y="45732"/>
              </a:moveTo>
              <a:lnTo>
                <a:pt x="250751" y="45732"/>
              </a:lnTo>
              <a:lnTo>
                <a:pt x="250751" y="45720"/>
              </a:lnTo>
              <a:lnTo>
                <a:pt x="46730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2617878" y="4459119"/>
        <a:ext cx="24895" cy="4860"/>
      </dsp:txXfrm>
    </dsp:sp>
    <dsp:sp modelId="{B1393933-33CD-4441-B4C2-0760BCBF7969}">
      <dsp:nvSpPr>
        <dsp:cNvPr id="0" name=""/>
        <dsp:cNvSpPr/>
      </dsp:nvSpPr>
      <dsp:spPr>
        <a:xfrm>
          <a:off x="6" y="3828231"/>
          <a:ext cx="2398467" cy="1266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5" dirty="0">
              <a:solidFill>
                <a:srgbClr val="FFFFFF"/>
              </a:solidFill>
              <a:latin typeface="Abadi" panose="020B0604020104020204" pitchFamily="34" charset="0"/>
              <a:cs typeface="Carlito"/>
            </a:rPr>
            <a:t>Filter </a:t>
          </a:r>
          <a:r>
            <a:rPr lang="en-US" sz="1600" kern="1200" spc="-10" dirty="0">
              <a:solidFill>
                <a:srgbClr val="FFFFFF"/>
              </a:solidFill>
              <a:latin typeface="Abadi" panose="020B0604020104020204" pitchFamily="34" charset="0"/>
              <a:cs typeface="Carlito"/>
            </a:rPr>
            <a:t>data to</a:t>
          </a:r>
          <a:r>
            <a:rPr lang="en-US" sz="1600" kern="1200" spc="-204" dirty="0">
              <a:solidFill>
                <a:srgbClr val="FFFFFF"/>
              </a:solidFill>
              <a:latin typeface="Abadi" panose="020B0604020104020204" pitchFamily="34" charset="0"/>
              <a:cs typeface="Carlito"/>
            </a:rPr>
            <a:t> </a:t>
          </a:r>
          <a:r>
            <a:rPr lang="en-US" sz="1600" kern="1200" spc="-5" dirty="0">
              <a:solidFill>
                <a:srgbClr val="FFFFFF"/>
              </a:solidFill>
              <a:latin typeface="Abadi" panose="020B0604020104020204" pitchFamily="34" charset="0"/>
              <a:cs typeface="Carlito"/>
            </a:rPr>
            <a:t>only  </a:t>
          </a:r>
          <a:r>
            <a:rPr lang="en-US" sz="1600" kern="1200" dirty="0">
              <a:solidFill>
                <a:srgbClr val="FFFFFF"/>
              </a:solidFill>
              <a:latin typeface="Abadi" panose="020B0604020104020204" pitchFamily="34" charset="0"/>
              <a:cs typeface="Carlito"/>
            </a:rPr>
            <a:t>include </a:t>
          </a:r>
          <a:r>
            <a:rPr lang="en-US" sz="1600" kern="1200" spc="-20" dirty="0">
              <a:solidFill>
                <a:srgbClr val="FFFFFF"/>
              </a:solidFill>
              <a:latin typeface="Abadi" panose="020B0604020104020204" pitchFamily="34" charset="0"/>
              <a:cs typeface="Carlito"/>
            </a:rPr>
            <a:t>Falcon </a:t>
          </a:r>
          <a:r>
            <a:rPr lang="en-US" sz="1600" kern="1200" dirty="0">
              <a:solidFill>
                <a:srgbClr val="FFFFFF"/>
              </a:solidFill>
              <a:latin typeface="Abadi" panose="020B0604020104020204" pitchFamily="34" charset="0"/>
              <a:cs typeface="Carlito"/>
            </a:rPr>
            <a:t>9  launches</a:t>
          </a:r>
          <a:endParaRPr lang="te-IN" sz="1600" kern="1200" dirty="0"/>
        </a:p>
      </dsp:txBody>
      <dsp:txXfrm>
        <a:off x="6" y="3828231"/>
        <a:ext cx="2398467" cy="1266662"/>
      </dsp:txXfrm>
    </dsp:sp>
    <dsp:sp modelId="{39D63769-C8B1-4DCC-9BC2-5E812FE1D75F}">
      <dsp:nvSpPr>
        <dsp:cNvPr id="0" name=""/>
        <dsp:cNvSpPr/>
      </dsp:nvSpPr>
      <dsp:spPr>
        <a:xfrm>
          <a:off x="2896378" y="3828218"/>
          <a:ext cx="2437269" cy="1266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Data cleaning – remove null values, update missing values with mean</a:t>
          </a:r>
          <a:endParaRPr lang="te-IN" sz="1600" kern="1200" dirty="0"/>
        </a:p>
      </dsp:txBody>
      <dsp:txXfrm>
        <a:off x="2896378" y="3828218"/>
        <a:ext cx="2437269" cy="1266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0B939-ECD1-480E-8C3E-CB879E651B3B}">
      <dsp:nvSpPr>
        <dsp:cNvPr id="0" name=""/>
        <dsp:cNvSpPr/>
      </dsp:nvSpPr>
      <dsp:spPr>
        <a:xfrm>
          <a:off x="2378091" y="719068"/>
          <a:ext cx="455883" cy="91440"/>
        </a:xfrm>
        <a:custGeom>
          <a:avLst/>
          <a:gdLst/>
          <a:ahLst/>
          <a:cxnLst/>
          <a:rect l="0" t="0" r="0" b="0"/>
          <a:pathLst>
            <a:path>
              <a:moveTo>
                <a:pt x="0" y="45720"/>
              </a:moveTo>
              <a:lnTo>
                <a:pt x="45588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2593871" y="762357"/>
        <a:ext cx="24324" cy="4860"/>
      </dsp:txXfrm>
    </dsp:sp>
    <dsp:sp modelId="{3537773D-CE41-4210-B9E9-09EC2E5A5517}">
      <dsp:nvSpPr>
        <dsp:cNvPr id="0" name=""/>
        <dsp:cNvSpPr/>
      </dsp:nvSpPr>
      <dsp:spPr>
        <a:xfrm>
          <a:off x="0" y="130837"/>
          <a:ext cx="2379891" cy="1267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SpaceX Wikipedia page (</a:t>
          </a:r>
          <a:r>
            <a:rPr lang="en-US" sz="1600" kern="1200" dirty="0"/>
            <a:t>List of Falcon 9 and Falcon Heavy launches – Wikipedia)</a:t>
          </a:r>
          <a:endParaRPr lang="te-IN" sz="1600" kern="1200" dirty="0"/>
        </a:p>
      </dsp:txBody>
      <dsp:txXfrm>
        <a:off x="0" y="130837"/>
        <a:ext cx="2379891" cy="1267900"/>
      </dsp:txXfrm>
    </dsp:sp>
    <dsp:sp modelId="{E45E84E9-4C22-4524-BC28-31A2284EC634}">
      <dsp:nvSpPr>
        <dsp:cNvPr id="0" name=""/>
        <dsp:cNvSpPr/>
      </dsp:nvSpPr>
      <dsp:spPr>
        <a:xfrm>
          <a:off x="2599645" y="1396938"/>
          <a:ext cx="1505003" cy="523958"/>
        </a:xfrm>
        <a:custGeom>
          <a:avLst/>
          <a:gdLst/>
          <a:ahLst/>
          <a:cxnLst/>
          <a:rect l="0" t="0" r="0" b="0"/>
          <a:pathLst>
            <a:path>
              <a:moveTo>
                <a:pt x="1505003" y="0"/>
              </a:moveTo>
              <a:lnTo>
                <a:pt x="1505003" y="279079"/>
              </a:lnTo>
              <a:lnTo>
                <a:pt x="0" y="279079"/>
              </a:lnTo>
              <a:lnTo>
                <a:pt x="0" y="52395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3312049" y="1656487"/>
        <a:ext cx="80196" cy="4860"/>
      </dsp:txXfrm>
    </dsp:sp>
    <dsp:sp modelId="{F1DCFA55-1E9F-4473-9005-5493B0515A19}">
      <dsp:nvSpPr>
        <dsp:cNvPr id="0" name=""/>
        <dsp:cNvSpPr/>
      </dsp:nvSpPr>
      <dsp:spPr>
        <a:xfrm>
          <a:off x="2866374" y="130837"/>
          <a:ext cx="2476548" cy="1267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badi" panose="020B0604020104020204" pitchFamily="34" charset="0"/>
            </a:rPr>
            <a:t>BeautifulSoup</a:t>
          </a:r>
          <a:r>
            <a:rPr lang="en-US" sz="1600" kern="1200" dirty="0">
              <a:latin typeface="Abadi" panose="020B0604020104020204" pitchFamily="34" charset="0"/>
            </a:rPr>
            <a:t> object from HTML response and find all tables</a:t>
          </a:r>
          <a:endParaRPr lang="te-IN" sz="1600" kern="1200" dirty="0"/>
        </a:p>
      </dsp:txBody>
      <dsp:txXfrm>
        <a:off x="2866374" y="130837"/>
        <a:ext cx="2476548" cy="1267900"/>
      </dsp:txXfrm>
    </dsp:sp>
    <dsp:sp modelId="{34CC0394-4A1F-446F-87B4-6FC11DF61C79}">
      <dsp:nvSpPr>
        <dsp:cNvPr id="0" name=""/>
        <dsp:cNvSpPr/>
      </dsp:nvSpPr>
      <dsp:spPr>
        <a:xfrm>
          <a:off x="1200406" y="3219397"/>
          <a:ext cx="1399239" cy="581686"/>
        </a:xfrm>
        <a:custGeom>
          <a:avLst/>
          <a:gdLst/>
          <a:ahLst/>
          <a:cxnLst/>
          <a:rect l="0" t="0" r="0" b="0"/>
          <a:pathLst>
            <a:path>
              <a:moveTo>
                <a:pt x="1399239" y="0"/>
              </a:moveTo>
              <a:lnTo>
                <a:pt x="1399239" y="307943"/>
              </a:lnTo>
              <a:lnTo>
                <a:pt x="0" y="307943"/>
              </a:lnTo>
              <a:lnTo>
                <a:pt x="0" y="58168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1861842" y="3507810"/>
        <a:ext cx="76366" cy="4860"/>
      </dsp:txXfrm>
    </dsp:sp>
    <dsp:sp modelId="{F969681E-4E84-41D9-B24D-084583245BE0}">
      <dsp:nvSpPr>
        <dsp:cNvPr id="0" name=""/>
        <dsp:cNvSpPr/>
      </dsp:nvSpPr>
      <dsp:spPr>
        <a:xfrm>
          <a:off x="1364932" y="1953297"/>
          <a:ext cx="2469426" cy="1267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Find launch info html table and use column names as keys in a dictionary</a:t>
          </a:r>
          <a:endParaRPr lang="te-IN" sz="1600" kern="1200" dirty="0"/>
        </a:p>
      </dsp:txBody>
      <dsp:txXfrm>
        <a:off x="1364932" y="1953297"/>
        <a:ext cx="2469426" cy="1267900"/>
      </dsp:txXfrm>
    </dsp:sp>
    <dsp:sp modelId="{9BF710D8-C8A0-463A-A3CE-EB686932AE8A}">
      <dsp:nvSpPr>
        <dsp:cNvPr id="0" name=""/>
        <dsp:cNvSpPr/>
      </dsp:nvSpPr>
      <dsp:spPr>
        <a:xfrm>
          <a:off x="2399012" y="4417542"/>
          <a:ext cx="465186" cy="91440"/>
        </a:xfrm>
        <a:custGeom>
          <a:avLst/>
          <a:gdLst/>
          <a:ahLst/>
          <a:cxnLst/>
          <a:rect l="0" t="0" r="0" b="0"/>
          <a:pathLst>
            <a:path>
              <a:moveTo>
                <a:pt x="0" y="49891"/>
              </a:moveTo>
              <a:lnTo>
                <a:pt x="249693" y="49891"/>
              </a:lnTo>
              <a:lnTo>
                <a:pt x="249693" y="45720"/>
              </a:lnTo>
              <a:lnTo>
                <a:pt x="46518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e-IN" sz="500" kern="1200"/>
        </a:p>
      </dsp:txBody>
      <dsp:txXfrm>
        <a:off x="2619210" y="4460832"/>
        <a:ext cx="24790" cy="4860"/>
      </dsp:txXfrm>
    </dsp:sp>
    <dsp:sp modelId="{B1393933-33CD-4441-B4C2-0760BCBF7969}">
      <dsp:nvSpPr>
        <dsp:cNvPr id="0" name=""/>
        <dsp:cNvSpPr/>
      </dsp:nvSpPr>
      <dsp:spPr>
        <a:xfrm>
          <a:off x="0" y="3833483"/>
          <a:ext cx="2400812" cy="1267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45" dirty="0">
              <a:solidFill>
                <a:srgbClr val="FFFFFF"/>
              </a:solidFill>
              <a:latin typeface="Carlito"/>
              <a:cs typeface="Carlito"/>
            </a:rPr>
            <a:t>Iterate</a:t>
          </a:r>
          <a:r>
            <a:rPr lang="en-US" sz="1600" kern="1200" spc="-135" dirty="0">
              <a:solidFill>
                <a:srgbClr val="FFFFFF"/>
              </a:solidFill>
              <a:latin typeface="Carlito"/>
              <a:cs typeface="Carlito"/>
            </a:rPr>
            <a:t> </a:t>
          </a:r>
          <a:r>
            <a:rPr lang="en-US" sz="1600" kern="1200" spc="-20" dirty="0">
              <a:solidFill>
                <a:srgbClr val="FFFFFF"/>
              </a:solidFill>
              <a:latin typeface="Carlito"/>
              <a:cs typeface="Carlito"/>
            </a:rPr>
            <a:t>through  table </a:t>
          </a:r>
          <a:r>
            <a:rPr lang="en-US" sz="1600" kern="1200" spc="-5" dirty="0">
              <a:solidFill>
                <a:srgbClr val="FFFFFF"/>
              </a:solidFill>
              <a:latin typeface="Carlito"/>
              <a:cs typeface="Carlito"/>
            </a:rPr>
            <a:t>cells </a:t>
          </a:r>
          <a:r>
            <a:rPr lang="en-US" sz="1600" kern="1200" spc="-30" dirty="0">
              <a:solidFill>
                <a:srgbClr val="FFFFFF"/>
              </a:solidFill>
              <a:latin typeface="Carlito"/>
              <a:cs typeface="Carlito"/>
            </a:rPr>
            <a:t>to  extract </a:t>
          </a:r>
          <a:r>
            <a:rPr lang="en-US" sz="1600" kern="1200" spc="-35" dirty="0">
              <a:solidFill>
                <a:srgbClr val="FFFFFF"/>
              </a:solidFill>
              <a:latin typeface="Carlito"/>
              <a:cs typeface="Carlito"/>
            </a:rPr>
            <a:t>data </a:t>
          </a:r>
          <a:r>
            <a:rPr lang="en-US" sz="1600" kern="1200" spc="-30" dirty="0">
              <a:solidFill>
                <a:srgbClr val="FFFFFF"/>
              </a:solidFill>
              <a:latin typeface="Carlito"/>
              <a:cs typeface="Carlito"/>
            </a:rPr>
            <a:t>to  </a:t>
          </a:r>
          <a:r>
            <a:rPr lang="en-US" sz="1600" kern="1200" spc="-10" dirty="0">
              <a:solidFill>
                <a:srgbClr val="FFFFFF"/>
              </a:solidFill>
              <a:latin typeface="Carlito"/>
              <a:cs typeface="Carlito"/>
            </a:rPr>
            <a:t>dictionary</a:t>
          </a:r>
          <a:endParaRPr lang="te-IN" sz="1600" kern="1200" dirty="0"/>
        </a:p>
      </dsp:txBody>
      <dsp:txXfrm>
        <a:off x="0" y="3833483"/>
        <a:ext cx="2400812" cy="1267900"/>
      </dsp:txXfrm>
    </dsp:sp>
    <dsp:sp modelId="{39D63769-C8B1-4DCC-9BC2-5E812FE1D75F}">
      <dsp:nvSpPr>
        <dsp:cNvPr id="0" name=""/>
        <dsp:cNvSpPr/>
      </dsp:nvSpPr>
      <dsp:spPr>
        <a:xfrm>
          <a:off x="2896598" y="3829312"/>
          <a:ext cx="2439652" cy="1267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badi" panose="020B0604020104020204" pitchFamily="34" charset="0"/>
            </a:rPr>
            <a:t>Convert the dictionary to a Pandas </a:t>
          </a:r>
          <a:r>
            <a:rPr lang="en-US" sz="1600" kern="1200" dirty="0" err="1">
              <a:latin typeface="Abadi" panose="020B0604020104020204" pitchFamily="34" charset="0"/>
            </a:rPr>
            <a:t>DataFrame</a:t>
          </a:r>
          <a:endParaRPr lang="te-IN" sz="1600" kern="1200" dirty="0"/>
        </a:p>
      </dsp:txBody>
      <dsp:txXfrm>
        <a:off x="2896598" y="3829312"/>
        <a:ext cx="2439652" cy="12679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e-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0782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e-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21438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e-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34499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iva-Rep/Applied-DataScience-Capstone/blob/main/Module1_HoL3_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iva-Rep/Applied-DataScience-Capstone/blob/main/Module2_HoL2_EDAwith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va-Rep/Applied-DataScience-Capstone/blob/main/Module2_HoL1_EDAwith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iva-Rep/Applied-DataScience-Capstone/blob/main/Module3_HoL1_InteractiveData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iva-Rep/Applied-DataScience-Capstone/blob/main/Module3_HoL2_InteractiveDashaboardwith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Viva-Rep/Applied-DataScience-Capstone/blob/main/Module4_HoL1_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35.xml"/><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Viva-Rep/Applied-DataScience-Capstone"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hyperlink" Target="https://github.com/Viva-Rep/Applied-DataScience-Capstone/blob/main/Module1_HoL1_DataCollectionAPI.ipynb" TargetMode="Externa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hyperlink" Target="https://github.com/Viva-Rep/Applied-DataScience-Capstone/blob/main/Module1_HoL2_DataCollectionWebScraping.ipynb" TargetMode="External"/><Relationship Id="rId9" Type="http://schemas.microsoft.com/office/2007/relationships/diagramDrawing" Target="../diagrams/drawing1.xml"/><Relationship Id="rId14"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Viva-Rep/Applied-DataScience-Capstone/blob/main/Module1_HoL1_DataCollectionAPI.ipynb" TargetMode="Externa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Viva-Rep/Applied-DataScience-Capstone/blob/main/Module1_HoL2_DataCollectionWebScraping.ipynb" TargetMode="Externa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Visali</a:t>
            </a:r>
            <a:r>
              <a:rPr lang="en-US" dirty="0">
                <a:solidFill>
                  <a:schemeClr val="bg2"/>
                </a:solidFill>
                <a:latin typeface="Abadi"/>
                <a:ea typeface="SF Pro" pitchFamily="2" charset="0"/>
                <a:cs typeface="SF Pro" pitchFamily="2" charset="0"/>
              </a:rPr>
              <a:t> Devi </a:t>
            </a:r>
            <a:r>
              <a:rPr lang="en-US" dirty="0" err="1">
                <a:solidFill>
                  <a:schemeClr val="bg2"/>
                </a:solidFill>
                <a:latin typeface="Abadi"/>
                <a:ea typeface="SF Pro" pitchFamily="2" charset="0"/>
                <a:cs typeface="SF Pro" pitchFamily="2" charset="0"/>
              </a:rPr>
              <a:t>Nerla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14 April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8975652" cy="4689475"/>
          </a:xfrm>
          <a:prstGeom prst="rect">
            <a:avLst/>
          </a:prstGeom>
        </p:spPr>
        <p:txBody>
          <a:bodyPr/>
          <a:lstStyle/>
          <a:p>
            <a:r>
              <a:rPr lang="en-US" sz="2200" dirty="0">
                <a:solidFill>
                  <a:schemeClr val="accent3">
                    <a:lumMod val="25000"/>
                  </a:schemeClr>
                </a:solidFill>
                <a:latin typeface="Abadi" panose="020B0604020104020204" pitchFamily="34" charset="0"/>
              </a:rPr>
              <a:t>Main outcome of the data wrangling is to convert the outcomes into Training Labels - with 1 means the booster successfully landed, 0 means it was unsuccessful</a:t>
            </a:r>
          </a:p>
          <a:p>
            <a:pPr lvl="1"/>
            <a:r>
              <a:rPr lang="en-US" sz="1800" dirty="0">
                <a:solidFill>
                  <a:schemeClr val="accent3">
                    <a:lumMod val="25000"/>
                  </a:schemeClr>
                </a:solidFill>
                <a:latin typeface="Abadi" panose="020B0604020104020204" pitchFamily="34" charset="0"/>
              </a:rPr>
              <a:t>True ASDS, True RTLS, &amp; True Ocean are set to 1 </a:t>
            </a:r>
          </a:p>
          <a:p>
            <a:pPr lvl="1"/>
            <a:r>
              <a:rPr lang="en-US" sz="1800" dirty="0">
                <a:solidFill>
                  <a:schemeClr val="accent3">
                    <a:lumMod val="25000"/>
                  </a:schemeClr>
                </a:solidFill>
                <a:latin typeface="Abadi" panose="020B0604020104020204" pitchFamily="34" charset="0"/>
              </a:rPr>
              <a:t>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False RTLS are set to 0</a:t>
            </a:r>
          </a:p>
          <a:p>
            <a:r>
              <a:rPr lang="en-US" sz="2200" dirty="0">
                <a:solidFill>
                  <a:schemeClr val="accent3">
                    <a:lumMod val="25000"/>
                  </a:schemeClr>
                </a:solidFill>
                <a:latin typeface="Abadi" panose="020B0604020104020204" pitchFamily="34" charset="0"/>
              </a:rPr>
              <a:t>Process involved:</a:t>
            </a:r>
          </a:p>
          <a:p>
            <a:pPr lvl="1"/>
            <a:r>
              <a:rPr lang="en-US" sz="1800" dirty="0">
                <a:solidFill>
                  <a:schemeClr val="accent3">
                    <a:lumMod val="25000"/>
                  </a:schemeClr>
                </a:solidFill>
                <a:latin typeface="Abadi" panose="020B0604020104020204" pitchFamily="34" charset="0"/>
              </a:rPr>
              <a:t>Load Space X dataset (data collected from API and web scraping)</a:t>
            </a:r>
          </a:p>
          <a:p>
            <a:pPr lvl="1"/>
            <a:r>
              <a:rPr lang="en-US" sz="1800" dirty="0">
                <a:solidFill>
                  <a:schemeClr val="accent3">
                    <a:lumMod val="25000"/>
                  </a:schemeClr>
                </a:solidFill>
                <a:latin typeface="Abadi" panose="020B0604020104020204" pitchFamily="34" charset="0"/>
              </a:rPr>
              <a:t>Calculate the percentage of the missing values in each attribute</a:t>
            </a:r>
          </a:p>
          <a:p>
            <a:pPr lvl="1"/>
            <a:r>
              <a:rPr lang="en-US" sz="1800" dirty="0">
                <a:solidFill>
                  <a:schemeClr val="accent3">
                    <a:lumMod val="25000"/>
                  </a:schemeClr>
                </a:solidFill>
                <a:latin typeface="Abadi" panose="020B0604020104020204" pitchFamily="34" charset="0"/>
              </a:rPr>
              <a:t>Identify which columns are numerical and categorical</a:t>
            </a:r>
          </a:p>
          <a:p>
            <a:pPr lvl="1"/>
            <a:r>
              <a:rPr lang="en-US" sz="1800" dirty="0">
                <a:solidFill>
                  <a:schemeClr val="accent3">
                    <a:lumMod val="25000"/>
                  </a:schemeClr>
                </a:solidFill>
                <a:latin typeface="Abadi" panose="020B0604020104020204" pitchFamily="34" charset="0"/>
              </a:rPr>
              <a:t>Create a landing outcome label from Outcome column</a:t>
            </a:r>
          </a:p>
          <a:p>
            <a:r>
              <a:rPr lang="en-US" sz="2200" dirty="0">
                <a:solidFill>
                  <a:schemeClr val="accent3">
                    <a:lumMod val="25000"/>
                  </a:schemeClr>
                </a:solidFill>
                <a:latin typeface="Abadi" panose="020B0604020104020204" pitchFamily="34" charset="0"/>
              </a:rPr>
              <a:t>Calculate various metrics to access the performance of Falcon 9 at each orbit - </a:t>
            </a:r>
            <a:r>
              <a:rPr lang="en-US" sz="1800" dirty="0">
                <a:solidFill>
                  <a:schemeClr val="accent3">
                    <a:lumMod val="25000"/>
                  </a:schemeClr>
                </a:solidFill>
                <a:latin typeface="Abadi" panose="020B0604020104020204" pitchFamily="34" charset="0"/>
              </a:rPr>
              <a:t>number of launches on each site, number and occurrence of mission outcome of the orbits, number and occurrence of each orbit</a:t>
            </a:r>
          </a:p>
          <a:p>
            <a:pPr marL="457200" lvl="1" indent="0">
              <a:buNone/>
            </a:pPr>
            <a:r>
              <a:rPr lang="en-IN" sz="2000" dirty="0" err="1">
                <a:latin typeface="Abadi" panose="020B0604020104020204" pitchFamily="34" charset="0"/>
                <a:hlinkClick r:id="rId3"/>
              </a:rPr>
              <a:t>GitHubLink_to_DataWrangling</a:t>
            </a:r>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200" dirty="0">
                <a:solidFill>
                  <a:schemeClr val="accent3">
                    <a:lumMod val="25000"/>
                  </a:schemeClr>
                </a:solidFill>
                <a:latin typeface="Abadi" panose="020B0604020104020204" pitchFamily="34" charset="0"/>
              </a:rPr>
              <a:t>In this phase, the data is further analyzed to predict if the Falcon 9 first stage will land successfully</a:t>
            </a:r>
          </a:p>
          <a:p>
            <a:pPr lvl="1"/>
            <a:r>
              <a:rPr lang="en-US" sz="1800" dirty="0">
                <a:solidFill>
                  <a:schemeClr val="accent3">
                    <a:lumMod val="25000"/>
                  </a:schemeClr>
                </a:solidFill>
                <a:latin typeface="Abadi" panose="020B0604020104020204" pitchFamily="34" charset="0"/>
              </a:rPr>
              <a:t>This is important as the cost savings (compared to other competitors come from the fact that SpaceX can reuse the first stage</a:t>
            </a:r>
          </a:p>
          <a:p>
            <a:pPr>
              <a:spcBef>
                <a:spcPts val="1400"/>
              </a:spcBef>
            </a:pPr>
            <a:r>
              <a:rPr lang="en-US" sz="2200" dirty="0">
                <a:solidFill>
                  <a:schemeClr val="accent3">
                    <a:lumMod val="25000"/>
                  </a:schemeClr>
                </a:solidFill>
                <a:latin typeface="Abadi" panose="020B0604020104020204" pitchFamily="34" charset="0"/>
              </a:rPr>
              <a:t>Process involved:</a:t>
            </a:r>
          </a:p>
          <a:p>
            <a:pPr lvl="1"/>
            <a:r>
              <a:rPr lang="en-US" sz="1800" dirty="0">
                <a:solidFill>
                  <a:schemeClr val="accent3">
                    <a:lumMod val="25000"/>
                  </a:schemeClr>
                </a:solidFill>
                <a:latin typeface="Abadi" panose="020B0604020104020204" pitchFamily="34" charset="0"/>
              </a:rPr>
              <a:t>Read the SpaceX dataset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Plot various scatter, line, and bar charts to understand the relationship between various variables</a:t>
            </a:r>
          </a:p>
          <a:p>
            <a:pPr lvl="1"/>
            <a:r>
              <a:rPr lang="en-US" sz="1800" dirty="0">
                <a:solidFill>
                  <a:schemeClr val="accent3">
                    <a:lumMod val="25000"/>
                  </a:schemeClr>
                </a:solidFill>
                <a:latin typeface="Abadi" panose="020B0604020104020204" pitchFamily="34" charset="0"/>
              </a:rPr>
              <a:t>Plots include</a:t>
            </a:r>
          </a:p>
          <a:p>
            <a:pPr lvl="2"/>
            <a:r>
              <a:rPr lang="en-US" sz="1600" dirty="0">
                <a:solidFill>
                  <a:schemeClr val="accent3">
                    <a:lumMod val="25000"/>
                  </a:schemeClr>
                </a:solidFill>
                <a:latin typeface="Abadi" panose="020B0604020104020204" pitchFamily="34" charset="0"/>
              </a:rPr>
              <a:t>Scatter plots - Flight Number vs. Payload Mass, Flight Number vs. Launch Site, Payload Mass vs. Launch Site, Flight Number vs. Orbit, Payload vs Orbit</a:t>
            </a:r>
          </a:p>
          <a:p>
            <a:pPr lvl="2"/>
            <a:r>
              <a:rPr lang="en-US" sz="1600" dirty="0">
                <a:solidFill>
                  <a:schemeClr val="accent3">
                    <a:lumMod val="25000"/>
                  </a:schemeClr>
                </a:solidFill>
                <a:latin typeface="Abadi" panose="020B0604020104020204" pitchFamily="34" charset="0"/>
              </a:rPr>
              <a:t>Bar chart - Orbit vs. Success Rate</a:t>
            </a:r>
          </a:p>
          <a:p>
            <a:pPr lvl="2"/>
            <a:r>
              <a:rPr lang="en-US" sz="1600" dirty="0">
                <a:solidFill>
                  <a:schemeClr val="accent3">
                    <a:lumMod val="25000"/>
                  </a:schemeClr>
                </a:solidFill>
                <a:latin typeface="Abadi" panose="020B0604020104020204" pitchFamily="34" charset="0"/>
              </a:rPr>
              <a:t>Line chart - Success Yearly Trend</a:t>
            </a:r>
          </a:p>
          <a:p>
            <a:pPr marL="457200" lvl="1" indent="0">
              <a:buNone/>
            </a:pPr>
            <a:r>
              <a:rPr lang="en-IN" sz="2000" dirty="0" err="1">
                <a:latin typeface="Abadi" panose="020B0604020104020204" pitchFamily="34" charset="0"/>
                <a:hlinkClick r:id="rId3"/>
              </a:rPr>
              <a:t>GitHubLink_to_EDAwithVisualization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09105" cy="4601586"/>
          </a:xfrm>
          <a:prstGeom prst="rect">
            <a:avLst/>
          </a:prstGeom>
        </p:spPr>
        <p:txBody>
          <a:bodyPr lIns="91440" tIns="45720" rIns="91440" bIns="45720" anchor="t"/>
          <a:lstStyle/>
          <a:p>
            <a:r>
              <a:rPr lang="en-US" sz="2400" dirty="0">
                <a:solidFill>
                  <a:schemeClr val="accent3">
                    <a:lumMod val="25000"/>
                  </a:schemeClr>
                </a:solidFill>
                <a:latin typeface="Abadi" panose="020B0604020104020204" pitchFamily="34" charset="0"/>
              </a:rPr>
              <a:t>Important outcomes:</a:t>
            </a:r>
          </a:p>
          <a:p>
            <a:pPr lvl="1"/>
            <a:r>
              <a:rPr lang="en-US" sz="1800" dirty="0">
                <a:solidFill>
                  <a:schemeClr val="accent3">
                    <a:lumMod val="25000"/>
                  </a:schemeClr>
                </a:solidFill>
                <a:latin typeface="Abadi" panose="020B0604020104020204" pitchFamily="34" charset="0"/>
              </a:rPr>
              <a:t>VAFB-SLC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has no rockets launched for heavy payload mass (greater than 10000)</a:t>
            </a:r>
          </a:p>
          <a:p>
            <a:pPr lvl="1"/>
            <a:r>
              <a:rPr lang="en-US" sz="1800" dirty="0">
                <a:solidFill>
                  <a:schemeClr val="accent3">
                    <a:lumMod val="25000"/>
                  </a:schemeClr>
                </a:solidFill>
                <a:latin typeface="Abadi" panose="020B0604020104020204" pitchFamily="34" charset="0"/>
              </a:rPr>
              <a:t>ES-L1, GEO, HEO, SSO orbits have highest success rates</a:t>
            </a:r>
          </a:p>
          <a:p>
            <a:pPr lvl="1"/>
            <a:r>
              <a:rPr lang="en-US" sz="1800" dirty="0">
                <a:solidFill>
                  <a:schemeClr val="accent3">
                    <a:lumMod val="25000"/>
                  </a:schemeClr>
                </a:solidFill>
                <a:latin typeface="Abadi" panose="020B0604020104020204" pitchFamily="34" charset="0"/>
              </a:rPr>
              <a:t>LEO orbit success seems to be related to the number of flights. Conversely, in the GTO orbit, there appears to be no relationship between flight number and success</a:t>
            </a:r>
          </a:p>
          <a:p>
            <a:pPr lvl="1"/>
            <a:r>
              <a:rPr lang="en-US" sz="1800" dirty="0">
                <a:solidFill>
                  <a:schemeClr val="accent3">
                    <a:lumMod val="25000"/>
                  </a:schemeClr>
                </a:solidFill>
                <a:latin typeface="Abadi" panose="020B0604020104020204" pitchFamily="34" charset="0"/>
              </a:rPr>
              <a:t>With heavy payloads the successful landing or positive landing rate are more for Polar, LEO and ISS. For GTO, it's difficult to distinguish between successful and unsuccessful landings as both outcomes are present</a:t>
            </a:r>
          </a:p>
          <a:p>
            <a:pPr lvl="1"/>
            <a:r>
              <a:rPr lang="en-US" sz="1800" dirty="0">
                <a:solidFill>
                  <a:schemeClr val="accent3">
                    <a:lumMod val="25000"/>
                  </a:schemeClr>
                </a:solidFill>
                <a:latin typeface="Abadi" panose="020B0604020104020204" pitchFamily="34" charset="0"/>
              </a:rPr>
              <a:t>The success rate of the launches constantly increasing since 2013 till 2020</a:t>
            </a:r>
          </a:p>
          <a:p>
            <a:pPr lvl="1"/>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pic>
        <p:nvPicPr>
          <p:cNvPr id="2050" name="Picture 2">
            <a:extLst>
              <a:ext uri="{FF2B5EF4-FFF2-40B4-BE49-F238E27FC236}">
                <a16:creationId xmlns:a16="http://schemas.microsoft.com/office/drawing/2014/main" id="{8C3B5C7C-07CB-425D-8B9B-DBFFBCD03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918" y="2097348"/>
            <a:ext cx="3780557" cy="17507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3ACB67-192A-4973-983E-90D1D8CDB101}"/>
              </a:ext>
            </a:extLst>
          </p:cNvPr>
          <p:cNvSpPr txBox="1"/>
          <p:nvPr/>
        </p:nvSpPr>
        <p:spPr>
          <a:xfrm>
            <a:off x="7339014" y="1685925"/>
            <a:ext cx="3946597" cy="400110"/>
          </a:xfrm>
          <a:prstGeom prst="rect">
            <a:avLst/>
          </a:prstGeom>
          <a:noFill/>
        </p:spPr>
        <p:txBody>
          <a:bodyPr wrap="square" rtlCol="0">
            <a:spAutoFit/>
          </a:bodyPr>
          <a:lstStyle/>
          <a:p>
            <a:r>
              <a:rPr lang="en-US" sz="2000" dirty="0">
                <a:latin typeface="Abadi" panose="020B0604020104020204" pitchFamily="34" charset="0"/>
              </a:rPr>
              <a:t>Launch success yearly trend </a:t>
            </a:r>
            <a:endParaRPr lang="te-IN" sz="2000" dirty="0">
              <a:latin typeface="Abadi" panose="020B0604020104020204" pitchFamily="34" charset="0"/>
            </a:endParaRPr>
          </a:p>
        </p:txBody>
      </p:sp>
      <p:sp>
        <p:nvSpPr>
          <p:cNvPr id="7" name="TextBox 6">
            <a:extLst>
              <a:ext uri="{FF2B5EF4-FFF2-40B4-BE49-F238E27FC236}">
                <a16:creationId xmlns:a16="http://schemas.microsoft.com/office/drawing/2014/main" id="{7387073B-6C44-46D7-A6E3-727E04FC0E55}"/>
              </a:ext>
            </a:extLst>
          </p:cNvPr>
          <p:cNvSpPr txBox="1"/>
          <p:nvPr/>
        </p:nvSpPr>
        <p:spPr>
          <a:xfrm>
            <a:off x="7315201" y="3872434"/>
            <a:ext cx="3970410" cy="400110"/>
          </a:xfrm>
          <a:prstGeom prst="rect">
            <a:avLst/>
          </a:prstGeom>
          <a:noFill/>
        </p:spPr>
        <p:txBody>
          <a:bodyPr wrap="square" rtlCol="0">
            <a:spAutoFit/>
          </a:bodyPr>
          <a:lstStyle/>
          <a:p>
            <a:pPr algn="l"/>
            <a:r>
              <a:rPr lang="en-US" sz="2000" dirty="0">
                <a:latin typeface="Abadi" panose="020B0604020104020204" pitchFamily="34" charset="0"/>
              </a:rPr>
              <a:t>S</a:t>
            </a:r>
            <a:r>
              <a:rPr lang="en-US" sz="2000" b="0" i="0" dirty="0">
                <a:effectLst/>
                <a:latin typeface="Abadi" panose="020B0604020104020204" pitchFamily="34" charset="0"/>
              </a:rPr>
              <a:t>uccess rate of each orbit type</a:t>
            </a:r>
          </a:p>
        </p:txBody>
      </p:sp>
      <p:pic>
        <p:nvPicPr>
          <p:cNvPr id="2052" name="Picture 4">
            <a:extLst>
              <a:ext uri="{FF2B5EF4-FFF2-40B4-BE49-F238E27FC236}">
                <a16:creationId xmlns:a16="http://schemas.microsoft.com/office/drawing/2014/main" id="{85E97088-FD39-412D-8C25-FA32EC6F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4234674"/>
            <a:ext cx="3700462" cy="219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39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is to further understand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DataSet</a:t>
            </a:r>
            <a:r>
              <a:rPr lang="en-US" sz="2200" dirty="0">
                <a:solidFill>
                  <a:schemeClr val="accent3">
                    <a:lumMod val="25000"/>
                  </a:schemeClr>
                </a:solidFill>
                <a:latin typeface="Abadi"/>
              </a:rPr>
              <a:t> by loading the dataset into the corresponding table in a Db2 database and querying the data to get answers to the questions related to dataset</a:t>
            </a:r>
          </a:p>
          <a:p>
            <a:pPr>
              <a:lnSpc>
                <a:spcPct val="100000"/>
              </a:lnSpc>
              <a:spcBef>
                <a:spcPts val="1400"/>
              </a:spcBef>
            </a:pPr>
            <a:r>
              <a:rPr lang="en-US" sz="2200" dirty="0">
                <a:solidFill>
                  <a:schemeClr val="accent3">
                    <a:lumMod val="25000"/>
                  </a:schemeClr>
                </a:solidFill>
                <a:latin typeface="Abadi" panose="020B0604020104020204" pitchFamily="34" charset="0"/>
              </a:rPr>
              <a:t>Process involved:</a:t>
            </a:r>
          </a:p>
          <a:p>
            <a:pPr lvl="1"/>
            <a:r>
              <a:rPr lang="en-US" sz="1800" dirty="0">
                <a:solidFill>
                  <a:schemeClr val="accent3">
                    <a:lumMod val="25000"/>
                  </a:schemeClr>
                </a:solidFill>
                <a:latin typeface="Abadi" panose="020B0604020104020204" pitchFamily="34" charset="0"/>
              </a:rPr>
              <a:t>Load the dataset into the corresponding table in a Db2 database</a:t>
            </a:r>
          </a:p>
          <a:p>
            <a:pPr lvl="1"/>
            <a:r>
              <a:rPr lang="en-US" sz="1800" dirty="0">
                <a:solidFill>
                  <a:schemeClr val="accent3">
                    <a:lumMod val="25000"/>
                  </a:schemeClr>
                </a:solidFill>
                <a:latin typeface="Abadi" panose="020B0604020104020204" pitchFamily="34" charset="0"/>
              </a:rPr>
              <a:t>Query the </a:t>
            </a:r>
            <a:r>
              <a:rPr lang="en-US" sz="1800" dirty="0" err="1">
                <a:solidFill>
                  <a:schemeClr val="accent3">
                    <a:lumMod val="25000"/>
                  </a:schemeClr>
                </a:solidFill>
                <a:latin typeface="Abadi" panose="020B0604020104020204" pitchFamily="34" charset="0"/>
              </a:rPr>
              <a:t>db</a:t>
            </a:r>
            <a:r>
              <a:rPr lang="en-US" sz="1800" dirty="0">
                <a:solidFill>
                  <a:schemeClr val="accent3">
                    <a:lumMod val="25000"/>
                  </a:schemeClr>
                </a:solidFill>
                <a:latin typeface="Abadi" panose="020B0604020104020204" pitchFamily="34" charset="0"/>
              </a:rPr>
              <a:t> tables to perform below tasks</a:t>
            </a:r>
          </a:p>
          <a:p>
            <a:pPr lvl="2"/>
            <a:r>
              <a:rPr lang="en-US" sz="1400" dirty="0">
                <a:solidFill>
                  <a:schemeClr val="accent3">
                    <a:lumMod val="25000"/>
                  </a:schemeClr>
                </a:solidFill>
                <a:latin typeface="Abadi" panose="020B0604020104020204" pitchFamily="34" charset="0"/>
              </a:rPr>
              <a:t>Remove blank rows from table</a:t>
            </a:r>
          </a:p>
          <a:p>
            <a:pPr lvl="2"/>
            <a:r>
              <a:rPr lang="en-US" sz="1400" dirty="0">
                <a:solidFill>
                  <a:schemeClr val="accent3">
                    <a:lumMod val="25000"/>
                  </a:schemeClr>
                </a:solidFill>
                <a:latin typeface="Abadi" panose="020B0604020104020204" pitchFamily="34" charset="0"/>
              </a:rPr>
              <a:t>Display the names of the unique launch sites in the space mission</a:t>
            </a:r>
          </a:p>
          <a:p>
            <a:pPr lvl="2"/>
            <a:r>
              <a:rPr lang="en-US" sz="1400" dirty="0">
                <a:solidFill>
                  <a:schemeClr val="accent3">
                    <a:lumMod val="25000"/>
                  </a:schemeClr>
                </a:solidFill>
                <a:latin typeface="Abadi" panose="020B0604020104020204" pitchFamily="34" charset="0"/>
              </a:rPr>
              <a:t>Display average payload mass carried by booster version F9 v1.1</a:t>
            </a:r>
          </a:p>
          <a:p>
            <a:pPr lvl="2"/>
            <a:r>
              <a:rPr lang="en-US" sz="1400" dirty="0">
                <a:solidFill>
                  <a:schemeClr val="accent3">
                    <a:lumMod val="25000"/>
                  </a:schemeClr>
                </a:solidFill>
                <a:latin typeface="Abadi" panose="020B0604020104020204" pitchFamily="34" charset="0"/>
              </a:rPr>
              <a:t>Display the total payload mass carried by boosters launched by NASA (CRS)</a:t>
            </a:r>
          </a:p>
          <a:p>
            <a:pPr lvl="2"/>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2"/>
            <a:r>
              <a:rPr lang="en-US" sz="1400" dirty="0">
                <a:solidFill>
                  <a:schemeClr val="accent3">
                    <a:lumMod val="25000"/>
                  </a:schemeClr>
                </a:solidFill>
                <a:latin typeface="Abadi" panose="020B0604020104020204" pitchFamily="34" charset="0"/>
              </a:rPr>
              <a:t>List the total number of successful and failure mission outcomes</a:t>
            </a:r>
            <a:endParaRPr lang="en-US" dirty="0">
              <a:solidFill>
                <a:schemeClr val="accent3">
                  <a:lumMod val="25000"/>
                </a:schemeClr>
              </a:solidFill>
              <a:latin typeface="Abadi" panose="020B0604020104020204" pitchFamily="34" charset="0"/>
            </a:endParaRPr>
          </a:p>
          <a:p>
            <a:pPr marL="457200" lvl="1" indent="0">
              <a:buNone/>
            </a:pPr>
            <a:r>
              <a:rPr lang="en-IN" sz="2000" dirty="0" err="1">
                <a:latin typeface="Abadi" panose="020B0604020104020204" pitchFamily="34" charset="0"/>
                <a:hlinkClick r:id="rId3"/>
              </a:rPr>
              <a:t>GitHubLink_to_EDAwithSQL</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Purpose of this step is to do the following tasks:</a:t>
            </a:r>
          </a:p>
          <a:p>
            <a:pPr lvl="1">
              <a:lnSpc>
                <a:spcPct val="100000"/>
              </a:lnSpc>
              <a:spcBef>
                <a:spcPts val="1400"/>
              </a:spcBef>
            </a:pPr>
            <a:r>
              <a:rPr lang="en-US" sz="1800" dirty="0">
                <a:solidFill>
                  <a:schemeClr val="accent3">
                    <a:lumMod val="25000"/>
                  </a:schemeClr>
                </a:solidFill>
                <a:latin typeface="Abadi" panose="020B0604020104020204" pitchFamily="34" charset="0"/>
              </a:rPr>
              <a:t>TASK 1: Mark all launch sites on a map</a:t>
            </a:r>
          </a:p>
          <a:p>
            <a:pPr lvl="1">
              <a:lnSpc>
                <a:spcPct val="100000"/>
              </a:lnSpc>
              <a:spcBef>
                <a:spcPts val="1400"/>
              </a:spcBef>
            </a:pPr>
            <a:r>
              <a:rPr lang="en-US" sz="1800" dirty="0">
                <a:solidFill>
                  <a:schemeClr val="accent3">
                    <a:lumMod val="25000"/>
                  </a:schemeClr>
                </a:solidFill>
                <a:latin typeface="Abadi" panose="020B0604020104020204" pitchFamily="34" charset="0"/>
              </a:rPr>
              <a:t>TASK 2: Mark the success/failed launches for each site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TASK 3: Calculate the distances between a launch site to its proximities</a:t>
            </a:r>
          </a:p>
          <a:p>
            <a:r>
              <a:rPr lang="en-US" sz="2200" dirty="0">
                <a:latin typeface="Abadi" panose="020B0604020104020204" pitchFamily="34" charset="0"/>
              </a:rPr>
              <a:t>Folium Map object has to be initialized and </a:t>
            </a:r>
            <a:r>
              <a:rPr lang="en-US" sz="2200" dirty="0" err="1">
                <a:latin typeface="Abadi" panose="020B0604020104020204" pitchFamily="34" charset="0"/>
              </a:rPr>
              <a:t>folium.Circle</a:t>
            </a:r>
            <a:r>
              <a:rPr lang="en-US" sz="2200" dirty="0">
                <a:latin typeface="Abadi" panose="020B0604020104020204" pitchFamily="34" charset="0"/>
              </a:rPr>
              <a:t> and </a:t>
            </a:r>
            <a:r>
              <a:rPr lang="en-US" sz="2200" dirty="0" err="1">
                <a:latin typeface="Abadi" panose="020B0604020104020204" pitchFamily="34" charset="0"/>
              </a:rPr>
              <a:t>folium.Marker</a:t>
            </a:r>
            <a:r>
              <a:rPr lang="en-US" sz="2200" dirty="0">
                <a:latin typeface="Abadi" panose="020B0604020104020204" pitchFamily="34" charset="0"/>
              </a:rPr>
              <a:t> has been added for each site</a:t>
            </a:r>
          </a:p>
          <a:p>
            <a:r>
              <a:rPr lang="en-US" sz="2200" dirty="0">
                <a:latin typeface="Abadi" panose="020B0604020104020204" pitchFamily="34" charset="0"/>
              </a:rPr>
              <a:t>Marker color to be assigned to success (1) as green and failure (0) as red</a:t>
            </a:r>
          </a:p>
          <a:p>
            <a:r>
              <a:rPr lang="en-US" sz="2200" dirty="0">
                <a:latin typeface="Abadi" panose="020B0604020104020204" pitchFamily="34" charset="0"/>
              </a:rPr>
              <a:t>Create an icon as text label, assigning the </a:t>
            </a:r>
            <a:r>
              <a:rPr lang="en-US" sz="2200" dirty="0" err="1">
                <a:latin typeface="Abadi" panose="020B0604020104020204" pitchFamily="34" charset="0"/>
              </a:rPr>
              <a:t>icon_color</a:t>
            </a:r>
            <a:r>
              <a:rPr lang="en-US" sz="2200" dirty="0">
                <a:latin typeface="Abadi" panose="020B0604020104020204" pitchFamily="34" charset="0"/>
              </a:rPr>
              <a:t> as the </a:t>
            </a:r>
            <a:r>
              <a:rPr lang="en-US" sz="2200" dirty="0" err="1">
                <a:latin typeface="Abadi" panose="020B0604020104020204" pitchFamily="34" charset="0"/>
              </a:rPr>
              <a:t>marker_color</a:t>
            </a:r>
            <a:endParaRPr lang="en-US" sz="2200" dirty="0">
              <a:latin typeface="Abadi" panose="020B0604020104020204" pitchFamily="34" charset="0"/>
            </a:endParaRPr>
          </a:p>
          <a:p>
            <a:r>
              <a:rPr lang="en-US" sz="2200" dirty="0">
                <a:latin typeface="Abadi" panose="020B0604020104020204" pitchFamily="34" charset="0"/>
              </a:rPr>
              <a:t>Using </a:t>
            </a:r>
            <a:r>
              <a:rPr lang="en-US" sz="2200" dirty="0" err="1">
                <a:latin typeface="Abadi" panose="020B0604020104020204" pitchFamily="34" charset="0"/>
              </a:rPr>
              <a:t>lat</a:t>
            </a:r>
            <a:r>
              <a:rPr lang="en-US" sz="2200" dirty="0">
                <a:latin typeface="Abadi" panose="020B0604020104020204" pitchFamily="34" charset="0"/>
              </a:rPr>
              <a:t> and long values calculate the distance between points</a:t>
            </a:r>
          </a:p>
          <a:p>
            <a:r>
              <a:rPr lang="en-US" sz="2200" dirty="0" err="1">
                <a:latin typeface="Abadi" panose="020B0604020104020204" pitchFamily="34" charset="0"/>
              </a:rPr>
              <a:t>folium.polyline</a:t>
            </a:r>
            <a:r>
              <a:rPr lang="en-US" sz="2200" dirty="0">
                <a:latin typeface="Abadi" panose="020B0604020104020204" pitchFamily="34" charset="0"/>
              </a:rPr>
              <a:t> can be used to display the distance line between two points</a:t>
            </a:r>
          </a:p>
          <a:p>
            <a:pPr marL="0" indent="0">
              <a:buNone/>
            </a:pPr>
            <a:r>
              <a:rPr lang="en-IN" sz="2000" dirty="0" err="1">
                <a:latin typeface="Abadi" panose="020B0604020104020204" pitchFamily="34" charset="0"/>
                <a:hlinkClick r:id="rId3"/>
              </a:rPr>
              <a:t>GitHubLink_to_InteractiveDataAnalyticsUsingFolium</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Main purpose of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includes to answer the following questions:</a:t>
            </a:r>
          </a:p>
          <a:p>
            <a:pPr lvl="1"/>
            <a:r>
              <a:rPr lang="en-US" sz="1800" dirty="0">
                <a:solidFill>
                  <a:schemeClr val="accent3">
                    <a:lumMod val="25000"/>
                  </a:schemeClr>
                </a:solidFill>
                <a:latin typeface="Abadi" panose="020B0604020104020204" pitchFamily="34" charset="0"/>
              </a:rPr>
              <a:t>Which site has the largest successful launches?</a:t>
            </a:r>
          </a:p>
          <a:p>
            <a:pPr lvl="1"/>
            <a:r>
              <a:rPr lang="en-US" sz="1800" dirty="0">
                <a:solidFill>
                  <a:schemeClr val="accent3">
                    <a:lumMod val="25000"/>
                  </a:schemeClr>
                </a:solidFill>
                <a:latin typeface="Abadi" panose="020B0604020104020204" pitchFamily="34" charset="0"/>
              </a:rPr>
              <a:t>Which site has the highest launch success rate?</a:t>
            </a:r>
          </a:p>
          <a:p>
            <a:pPr lvl="1"/>
            <a:r>
              <a:rPr lang="en-US" sz="1800" dirty="0">
                <a:solidFill>
                  <a:schemeClr val="accent3">
                    <a:lumMod val="25000"/>
                  </a:schemeClr>
                </a:solidFill>
                <a:latin typeface="Abadi" panose="020B0604020104020204" pitchFamily="34" charset="0"/>
              </a:rPr>
              <a:t>Which payload range(s) has the highest launch success rate?</a:t>
            </a:r>
          </a:p>
          <a:p>
            <a:pPr lvl="1"/>
            <a:r>
              <a:rPr lang="en-US" sz="1800" dirty="0">
                <a:solidFill>
                  <a:schemeClr val="accent3">
                    <a:lumMod val="25000"/>
                  </a:schemeClr>
                </a:solidFill>
                <a:latin typeface="Abadi" panose="020B0604020104020204" pitchFamily="34" charset="0"/>
              </a:rPr>
              <a:t>Which payload range(s) has the lowest launch success rate?</a:t>
            </a:r>
          </a:p>
          <a:p>
            <a:pPr lvl="1"/>
            <a:r>
              <a:rPr lang="en-US" sz="1800" dirty="0">
                <a:solidFill>
                  <a:schemeClr val="accent3">
                    <a:lumMod val="25000"/>
                  </a:schemeClr>
                </a:solidFill>
                <a:latin typeface="Abadi" panose="020B0604020104020204" pitchFamily="34" charset="0"/>
              </a:rPr>
              <a:t>Which F9 Booster version (v1.0, v1.1, FT, B4, B5, etc.) has the highest launch success rate?</a:t>
            </a:r>
          </a:p>
          <a:p>
            <a:r>
              <a:rPr lang="en-US" sz="2200" dirty="0">
                <a:solidFill>
                  <a:schemeClr val="accent3">
                    <a:lumMod val="25000"/>
                  </a:schemeClr>
                </a:solidFill>
                <a:latin typeface="Abadi" panose="020B0604020104020204" pitchFamily="34" charset="0"/>
              </a:rPr>
              <a:t>Process involved:</a:t>
            </a:r>
          </a:p>
          <a:p>
            <a:pPr lvl="1"/>
            <a:r>
              <a:rPr lang="en-US" sz="1800" dirty="0">
                <a:solidFill>
                  <a:schemeClr val="accent3">
                    <a:lumMod val="25000"/>
                  </a:schemeClr>
                </a:solidFill>
                <a:latin typeface="Abadi" panose="020B0604020104020204" pitchFamily="34" charset="0"/>
              </a:rPr>
              <a:t>Building a pie chart to show all sites and individual sites upon filtering vs. their success rates – use </a:t>
            </a:r>
            <a:r>
              <a:rPr lang="en-US" sz="1800" dirty="0" err="1">
                <a:solidFill>
                  <a:schemeClr val="accent3">
                    <a:lumMod val="25000"/>
                  </a:schemeClr>
                </a:solidFill>
                <a:latin typeface="Abadi" panose="020B0604020104020204" pitchFamily="34" charset="0"/>
              </a:rPr>
              <a:t>px.pie</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dcc.dropdown</a:t>
            </a:r>
            <a:r>
              <a:rPr lang="en-US" sz="1800" dirty="0">
                <a:solidFill>
                  <a:schemeClr val="accent3">
                    <a:lumMod val="25000"/>
                  </a:schemeClr>
                </a:solidFill>
                <a:latin typeface="Abadi" panose="020B0604020104020204" pitchFamily="34" charset="0"/>
              </a:rPr>
              <a:t>() object</a:t>
            </a:r>
          </a:p>
          <a:p>
            <a:pPr lvl="1"/>
            <a:r>
              <a:rPr lang="en-US" sz="1800" dirty="0">
                <a:solidFill>
                  <a:schemeClr val="accent3">
                    <a:lumMod val="25000"/>
                  </a:schemeClr>
                </a:solidFill>
                <a:latin typeface="Abadi" panose="020B0604020104020204" pitchFamily="34" charset="0"/>
              </a:rPr>
              <a:t> Building a scatter graph to show the correlation between outcome (success vs. unsuccess) and payload mass (kg) – use </a:t>
            </a:r>
            <a:r>
              <a:rPr lang="en-US" sz="1800" dirty="0" err="1">
                <a:solidFill>
                  <a:schemeClr val="accent3">
                    <a:lumMod val="25000"/>
                  </a:schemeClr>
                </a:solidFill>
                <a:latin typeface="Abadi" panose="020B0604020104020204" pitchFamily="34" charset="0"/>
              </a:rPr>
              <a:t>px.scatter</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RangeSlider</a:t>
            </a:r>
            <a:r>
              <a:rPr lang="en-US" sz="1800" dirty="0">
                <a:solidFill>
                  <a:schemeClr val="accent3">
                    <a:lumMod val="25000"/>
                  </a:schemeClr>
                </a:solidFill>
                <a:latin typeface="Abadi" panose="020B0604020104020204" pitchFamily="34" charset="0"/>
              </a:rPr>
              <a:t>() object</a:t>
            </a:r>
          </a:p>
          <a:p>
            <a:pPr marL="457200" lvl="1" indent="0">
              <a:buNone/>
            </a:pPr>
            <a:r>
              <a:rPr lang="en-IN" sz="2000" dirty="0" err="1">
                <a:latin typeface="Abadi" panose="020B0604020104020204" pitchFamily="34" charset="0"/>
                <a:hlinkClick r:id="rId3"/>
              </a:rPr>
              <a:t>GitHubLink_to_InteractiveDashboardwithPlotly</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of this analysis is to find the best Hyperparameter for SVM, Classification Trees and Logistic Regression and find the method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Process involved:</a:t>
            </a:r>
          </a:p>
          <a:p>
            <a:pPr lvl="1"/>
            <a:r>
              <a:rPr lang="en-US" sz="1800" dirty="0">
                <a:solidFill>
                  <a:schemeClr val="accent3">
                    <a:lumMod val="25000"/>
                  </a:schemeClr>
                </a:solidFill>
                <a:latin typeface="Abadi" panose="020B0604020104020204" pitchFamily="34" charset="0"/>
              </a:rPr>
              <a:t>Create a column for the class: Create a NumPy array from the column Class in data</a:t>
            </a:r>
          </a:p>
          <a:p>
            <a:pPr lvl="1"/>
            <a:r>
              <a:rPr lang="en-US" sz="1800" dirty="0">
                <a:solidFill>
                  <a:schemeClr val="accent3">
                    <a:lumMod val="25000"/>
                  </a:schemeClr>
                </a:solidFill>
                <a:latin typeface="Abadi" panose="020B0604020104020204" pitchFamily="34" charset="0"/>
              </a:rPr>
              <a:t>Standardize the data: Standardize the data using </a:t>
            </a:r>
            <a:r>
              <a:rPr lang="en-US" sz="1800" dirty="0" err="1">
                <a:solidFill>
                  <a:schemeClr val="accent3">
                    <a:lumMod val="25000"/>
                  </a:schemeClr>
                </a:solidFill>
                <a:latin typeface="Abadi" panose="020B0604020104020204" pitchFamily="34" charset="0"/>
              </a:rPr>
              <a:t>StandardScalar</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fit_transform</a:t>
            </a:r>
            <a:r>
              <a:rPr lang="en-US" sz="1800" dirty="0">
                <a:solidFill>
                  <a:schemeClr val="accent3">
                    <a:lumMod val="25000"/>
                  </a:schemeClr>
                </a:solidFill>
                <a:latin typeface="Abadi" panose="020B0604020104020204" pitchFamily="34" charset="0"/>
              </a:rPr>
              <a:t>() methods and reassign it to the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Split into training data and test data: Use a 20% of the data for testing and remaining for training the model. Create a logistic regression, support vector machine, decision tree classifier, and KNN objects and fit these objects to find best parameters.</a:t>
            </a:r>
          </a:p>
          <a:p>
            <a:pPr lvl="1"/>
            <a:r>
              <a:rPr lang="en-US" sz="1800" dirty="0">
                <a:solidFill>
                  <a:schemeClr val="accent3">
                    <a:lumMod val="25000"/>
                  </a:schemeClr>
                </a:solidFill>
                <a:latin typeface="Abadi" panose="020B0604020104020204" pitchFamily="34" charset="0"/>
              </a:rPr>
              <a:t>Identify the best method with high accuracy: Calculate the accuracy and scores of each of these methods to identify best methods.</a:t>
            </a:r>
          </a:p>
          <a:p>
            <a:pPr marL="457200" lvl="1" indent="0">
              <a:buNone/>
            </a:pPr>
            <a:r>
              <a:rPr lang="en-US" sz="2000" dirty="0" err="1">
                <a:latin typeface="Abadi" panose="020B0604020104020204" pitchFamily="34" charset="0"/>
                <a:hlinkClick r:id="rId3"/>
              </a:rPr>
              <a:t>GitHubLink_to_MachineLearningPredictionAnalysis</a:t>
            </a:r>
            <a:endParaRPr lang="en-US" sz="20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ction="ppaction://hlinksldjump"/>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ction="ppaction://hlinksldjump"/>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ction="ppaction://hlinksldjump"/>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152900"/>
            <a:ext cx="10420640" cy="17160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Orange dots indicate successful launch, and blue dots indicate unsuccessful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number of flights increase, the successful launches increase as well</a:t>
            </a:r>
          </a:p>
          <a:p>
            <a:pPr>
              <a:lnSpc>
                <a:spcPct val="100000"/>
              </a:lnSpc>
              <a:spcBef>
                <a:spcPts val="1400"/>
              </a:spcBef>
            </a:pPr>
            <a:r>
              <a:rPr lang="en-US" sz="2200" dirty="0">
                <a:solidFill>
                  <a:schemeClr val="accent3">
                    <a:lumMod val="25000"/>
                  </a:schemeClr>
                </a:solidFill>
                <a:latin typeface="Abadi" panose="020B0604020104020204" pitchFamily="34" charset="0"/>
              </a:rPr>
              <a:t>Above 40, the successful launches increased significantly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267E8077-4934-4CB3-8943-2EFCE7724D0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00" y="1602000"/>
            <a:ext cx="10440000" cy="23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100" name="Picture 4">
            <a:extLst>
              <a:ext uri="{FF2B5EF4-FFF2-40B4-BE49-F238E27FC236}">
                <a16:creationId xmlns:a16="http://schemas.microsoft.com/office/drawing/2014/main" id="{E8016CC7-121B-4D8E-9D26-D3C4D7573A1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00" y="1602000"/>
            <a:ext cx="10440000" cy="2340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D6C93A1-A8E5-426E-B9E2-4F86AE742D67}"/>
              </a:ext>
            </a:extLst>
          </p:cNvPr>
          <p:cNvSpPr txBox="1">
            <a:spLocks/>
          </p:cNvSpPr>
          <p:nvPr/>
        </p:nvSpPr>
        <p:spPr>
          <a:xfrm>
            <a:off x="864972" y="4152900"/>
            <a:ext cx="10420640" cy="17160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Orange dots indicate successful launch, and blue dots indicate unsuccessful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Unsuccessful events are relatively less above 6,000 kg payload</a:t>
            </a:r>
          </a:p>
          <a:p>
            <a:pPr>
              <a:lnSpc>
                <a:spcPct val="100000"/>
              </a:lnSpc>
              <a:spcBef>
                <a:spcPts val="1400"/>
              </a:spcBef>
            </a:pPr>
            <a:r>
              <a:rPr lang="en-US" sz="2200" dirty="0">
                <a:solidFill>
                  <a:schemeClr val="accent3">
                    <a:lumMod val="25000"/>
                  </a:schemeClr>
                </a:solidFill>
                <a:latin typeface="Abadi" panose="020B0604020104020204" pitchFamily="34" charset="0"/>
              </a:rPr>
              <a:t>All the sites launched high and low payloads. CCAPS SLC 40 launched relatively smaller payloads</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While SO orbit type has the least success rate i.e.,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1F9698EE-0568-420D-880D-9858C0CD6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836" y="1600200"/>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8" name="Picture 4">
            <a:extLst>
              <a:ext uri="{FF2B5EF4-FFF2-40B4-BE49-F238E27FC236}">
                <a16:creationId xmlns:a16="http://schemas.microsoft.com/office/drawing/2014/main" id="{B692041A-60B0-4514-B65C-A8510F71B2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00" y="1602000"/>
            <a:ext cx="10440000" cy="2340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C0DDE5E-BF30-4607-9F55-19E6EF71953C}"/>
              </a:ext>
            </a:extLst>
          </p:cNvPr>
          <p:cNvSpPr txBox="1">
            <a:spLocks/>
          </p:cNvSpPr>
          <p:nvPr/>
        </p:nvSpPr>
        <p:spPr>
          <a:xfrm>
            <a:off x="864972" y="4152900"/>
            <a:ext cx="10420640" cy="17160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As observed in the previous bar chart, </a:t>
            </a:r>
            <a:r>
              <a:rPr lang="en-US" sz="2200" dirty="0">
                <a:solidFill>
                  <a:schemeClr val="accent3">
                    <a:lumMod val="25000"/>
                  </a:schemeClr>
                </a:solidFill>
                <a:latin typeface="Abadi" panose="020B0604020104020204" pitchFamily="34" charset="0"/>
              </a:rPr>
              <a:t>ES-L1, GEO, HEO, and SSO has 100% success rate. Here, we can see these orbits have only one flight except SSO which has 5 flights.</a:t>
            </a:r>
          </a:p>
          <a:p>
            <a:pPr>
              <a:lnSpc>
                <a:spcPct val="100000"/>
              </a:lnSpc>
              <a:spcBef>
                <a:spcPts val="1400"/>
              </a:spcBef>
            </a:pPr>
            <a:r>
              <a:rPr lang="en-US" sz="2200" dirty="0">
                <a:solidFill>
                  <a:schemeClr val="accent3">
                    <a:lumMod val="25000"/>
                  </a:schemeClr>
                </a:solidFill>
                <a:latin typeface="Abadi" panose="020B0604020104020204" pitchFamily="34" charset="0"/>
              </a:rPr>
              <a:t>Other than this, there is little relationship between successful flights and orbits</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48150"/>
            <a:ext cx="9574139" cy="162083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Success rate of the launch is higher for higher payloads irrespective of orbit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Some orbits have high rate of success for lower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ES-L1, SSO, HEO, LEO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6576805C-703D-4C5B-B903-CD8D380B73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00" y="1602000"/>
            <a:ext cx="10440000" cy="23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been constantly increasing since 2013 until 2017</a:t>
            </a:r>
          </a:p>
          <a:p>
            <a:pPr>
              <a:lnSpc>
                <a:spcPct val="100000"/>
              </a:lnSpc>
              <a:spcBef>
                <a:spcPts val="1400"/>
              </a:spcBef>
            </a:pPr>
            <a:r>
              <a:rPr lang="en-US" sz="2200" dirty="0">
                <a:solidFill>
                  <a:schemeClr val="accent3">
                    <a:lumMod val="25000"/>
                  </a:schemeClr>
                </a:solidFill>
                <a:latin typeface="Abadi" panose="020B0604020104020204" pitchFamily="34" charset="0"/>
              </a:rPr>
              <a:t>Year 2018 saw a dip in success rate and it has been recovered in subsequent years</a:t>
            </a:r>
          </a:p>
          <a:p>
            <a:pPr>
              <a:lnSpc>
                <a:spcPct val="100000"/>
              </a:lnSpc>
              <a:spcBef>
                <a:spcPts val="1400"/>
              </a:spcBef>
            </a:pPr>
            <a:r>
              <a:rPr lang="en-US" sz="2200" dirty="0">
                <a:solidFill>
                  <a:schemeClr val="accent3">
                    <a:lumMod val="25000"/>
                  </a:schemeClr>
                </a:solidFill>
                <a:latin typeface="Abadi" panose="020B0604020104020204" pitchFamily="34" charset="0"/>
              </a:rPr>
              <a:t>It is good idea to further analyze the external factors involved in low success rate in the year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6CB7F757-5E9D-458F-93EA-337B4E4AE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038" y="2069757"/>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screenshot shows the list of all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 and CCAFS SLC-40 could be the same sites and need some additional information to validate this assumption and accurately represent all metrics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8FF0372-DC89-4666-B91F-9A166A68A301}"/>
              </a:ext>
            </a:extLst>
          </p:cNvPr>
          <p:cNvPicPr>
            <a:picLocks noChangeAspect="1"/>
          </p:cNvPicPr>
          <p:nvPr/>
        </p:nvPicPr>
        <p:blipFill>
          <a:blip r:embed="rId3"/>
          <a:stretch>
            <a:fillRect/>
          </a:stretch>
        </p:blipFill>
        <p:spPr>
          <a:xfrm>
            <a:off x="1149230" y="2381178"/>
            <a:ext cx="4673840" cy="278144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and ‘limit 5’ helps in retrieving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4B62E62-F841-4B8B-9ABF-5749803BA32A}"/>
              </a:ext>
            </a:extLst>
          </p:cNvPr>
          <p:cNvPicPr>
            <a:picLocks noChangeAspect="1"/>
          </p:cNvPicPr>
          <p:nvPr/>
        </p:nvPicPr>
        <p:blipFill>
          <a:blip r:embed="rId3"/>
          <a:stretch>
            <a:fillRect/>
          </a:stretch>
        </p:blipFill>
        <p:spPr>
          <a:xfrm>
            <a:off x="770011" y="2930392"/>
            <a:ext cx="6907139" cy="3190604"/>
          </a:xfrm>
          <a:prstGeom prst="rect">
            <a:avLst/>
          </a:prstGeom>
        </p:spPr>
      </p:pic>
      <p:sp>
        <p:nvSpPr>
          <p:cNvPr id="7" name="Oval 6">
            <a:extLst>
              <a:ext uri="{FF2B5EF4-FFF2-40B4-BE49-F238E27FC236}">
                <a16:creationId xmlns:a16="http://schemas.microsoft.com/office/drawing/2014/main" id="{DCC8F22F-967A-4F0E-AFD8-40D644D26B4F}"/>
              </a:ext>
            </a:extLst>
          </p:cNvPr>
          <p:cNvSpPr/>
          <p:nvPr/>
        </p:nvSpPr>
        <p:spPr>
          <a:xfrm>
            <a:off x="4229100" y="3333750"/>
            <a:ext cx="561975" cy="33337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e-IN" b="1" dirty="0"/>
          </a:p>
        </p:txBody>
      </p:sp>
      <p:sp>
        <p:nvSpPr>
          <p:cNvPr id="8" name="Oval 7">
            <a:extLst>
              <a:ext uri="{FF2B5EF4-FFF2-40B4-BE49-F238E27FC236}">
                <a16:creationId xmlns:a16="http://schemas.microsoft.com/office/drawing/2014/main" id="{93623ADE-2C68-4408-9A9B-E84F3D511C68}"/>
              </a:ext>
            </a:extLst>
          </p:cNvPr>
          <p:cNvSpPr/>
          <p:nvPr/>
        </p:nvSpPr>
        <p:spPr>
          <a:xfrm>
            <a:off x="3562350" y="3333750"/>
            <a:ext cx="561975" cy="33337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e-IN"/>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is 45,596 kgs</a:t>
            </a:r>
          </a:p>
          <a:p>
            <a:pPr>
              <a:lnSpc>
                <a:spcPct val="100000"/>
              </a:lnSpc>
              <a:spcBef>
                <a:spcPts val="1400"/>
              </a:spcBef>
            </a:pPr>
            <a:r>
              <a:rPr lang="en-US" sz="2200" dirty="0">
                <a:solidFill>
                  <a:schemeClr val="accent3">
                    <a:lumMod val="25000"/>
                  </a:schemeClr>
                </a:solidFill>
                <a:latin typeface="Abadi" panose="020B0604020104020204" pitchFamily="34" charset="0"/>
              </a:rPr>
              <a:t>‘SUM’ is the keyword used here to calculate total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57C6FBE-54B1-4DC7-AF22-9EFA65D63A48}"/>
              </a:ext>
            </a:extLst>
          </p:cNvPr>
          <p:cNvPicPr>
            <a:picLocks noChangeAspect="1"/>
          </p:cNvPicPr>
          <p:nvPr/>
        </p:nvPicPr>
        <p:blipFill>
          <a:blip r:embed="rId3"/>
          <a:stretch>
            <a:fillRect/>
          </a:stretch>
        </p:blipFill>
        <p:spPr>
          <a:xfrm>
            <a:off x="770011" y="2978101"/>
            <a:ext cx="8162304" cy="24035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an average 2,928 kg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‘avg’ is used to calculate the average payload; ‘like’ or ‘=‘ can be used to specify the condition based on the specific requirements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E67EAF05-9F14-4F49-82DB-D7259BA1C8E7}"/>
              </a:ext>
            </a:extLst>
          </p:cNvPr>
          <p:cNvPicPr>
            <a:picLocks noChangeAspect="1"/>
          </p:cNvPicPr>
          <p:nvPr/>
        </p:nvPicPr>
        <p:blipFill rotWithShape="1">
          <a:blip r:embed="rId3"/>
          <a:srcRect t="14930"/>
          <a:stretch/>
        </p:blipFill>
        <p:spPr>
          <a:xfrm>
            <a:off x="770011" y="3423926"/>
            <a:ext cx="8754989" cy="18637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happened on December 22, 2015</a:t>
            </a:r>
          </a:p>
          <a:p>
            <a:pPr>
              <a:lnSpc>
                <a:spcPct val="100000"/>
              </a:lnSpc>
              <a:spcBef>
                <a:spcPts val="1400"/>
              </a:spcBef>
            </a:pPr>
            <a:r>
              <a:rPr lang="en-US" sz="2200" dirty="0">
                <a:solidFill>
                  <a:schemeClr val="accent3">
                    <a:lumMod val="25000"/>
                  </a:schemeClr>
                </a:solidFill>
                <a:latin typeface="Abadi"/>
              </a:rPr>
              <a:t>‘min’ is used to find the earliest date of success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9057689-DD1D-41A7-89A7-AC13C990C61C}"/>
              </a:ext>
            </a:extLst>
          </p:cNvPr>
          <p:cNvPicPr>
            <a:picLocks noChangeAspect="1"/>
          </p:cNvPicPr>
          <p:nvPr/>
        </p:nvPicPr>
        <p:blipFill rotWithShape="1">
          <a:blip r:embed="rId3"/>
          <a:srcRect t="9550"/>
          <a:stretch/>
        </p:blipFill>
        <p:spPr>
          <a:xfrm>
            <a:off x="770011" y="3400926"/>
            <a:ext cx="8154914" cy="22556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7366"/>
            <a:ext cx="3917897" cy="434077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Methodologies Used:</a:t>
            </a:r>
          </a:p>
          <a:p>
            <a:pPr>
              <a:lnSpc>
                <a:spcPct val="100000"/>
              </a:lnSpc>
              <a:spcBef>
                <a:spcPts val="1400"/>
              </a:spcBef>
            </a:pPr>
            <a:r>
              <a:rPr lang="en-US" sz="2200" dirty="0">
                <a:solidFill>
                  <a:schemeClr val="accent3">
                    <a:lumMod val="25000"/>
                  </a:schemeClr>
                </a:solidFill>
                <a:latin typeface="Abadi" panose="020B0604020104020204" pitchFamily="34" charset="0"/>
              </a:rPr>
              <a:t>Collecting the Data</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Using Pandas and Matplotlib</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Using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213C5F9C-40B1-4CA4-B139-84D0CC5BC07A}"/>
              </a:ext>
            </a:extLst>
          </p:cNvPr>
          <p:cNvSpPr txBox="1">
            <a:spLocks/>
          </p:cNvSpPr>
          <p:nvPr/>
        </p:nvSpPr>
        <p:spPr>
          <a:xfrm>
            <a:off x="6639744" y="1387366"/>
            <a:ext cx="3917897" cy="43407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Provided:</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Geospatial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 is determined using ‘between’ and ‘and’ conditions</a:t>
            </a:r>
          </a:p>
          <a:p>
            <a:pPr>
              <a:lnSpc>
                <a:spcPct val="100000"/>
              </a:lnSpc>
              <a:spcBef>
                <a:spcPts val="1400"/>
              </a:spcBef>
            </a:pPr>
            <a:r>
              <a:rPr lang="en-US" sz="2200" dirty="0">
                <a:solidFill>
                  <a:schemeClr val="accent3">
                    <a:lumMod val="25000"/>
                  </a:schemeClr>
                </a:solidFill>
                <a:latin typeface="Abadi"/>
              </a:rPr>
              <a:t>There are total 4 of them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C136E4AC-266D-4D9D-8984-DF51413378FB}"/>
              </a:ext>
            </a:extLst>
          </p:cNvPr>
          <p:cNvPicPr>
            <a:picLocks noChangeAspect="1"/>
          </p:cNvPicPr>
          <p:nvPr/>
        </p:nvPicPr>
        <p:blipFill>
          <a:blip r:embed="rId3"/>
          <a:stretch>
            <a:fillRect/>
          </a:stretch>
        </p:blipFill>
        <p:spPr>
          <a:xfrm>
            <a:off x="770011" y="3686122"/>
            <a:ext cx="7002388" cy="24714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per the results below, more than 99% of the mission outcomes are success</a:t>
            </a:r>
          </a:p>
          <a:p>
            <a:pPr>
              <a:lnSpc>
                <a:spcPct val="100000"/>
              </a:lnSpc>
              <a:spcBef>
                <a:spcPts val="1400"/>
              </a:spcBef>
            </a:pPr>
            <a:r>
              <a:rPr lang="en-US" sz="2200" dirty="0">
                <a:solidFill>
                  <a:schemeClr val="accent3">
                    <a:lumMod val="25000"/>
                  </a:schemeClr>
                </a:solidFill>
                <a:latin typeface="Abadi" panose="020B0604020104020204" pitchFamily="34" charset="0"/>
              </a:rPr>
              <a:t>Out of 101 mission outcomes, only 1 is a failure. This shows the immense planning and tight execution of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I have two rows of mission outcome as “Success”. This may be due to space at the beginning or ending.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can be avoided by further data cleansing.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A4BA03F-19EC-4927-85DF-D8CCE0C013A3}"/>
              </a:ext>
            </a:extLst>
          </p:cNvPr>
          <p:cNvPicPr>
            <a:picLocks noChangeAspect="1"/>
          </p:cNvPicPr>
          <p:nvPr/>
        </p:nvPicPr>
        <p:blipFill rotWithShape="1">
          <a:blip r:embed="rId3"/>
          <a:srcRect t="12846"/>
          <a:stretch/>
        </p:blipFill>
        <p:spPr>
          <a:xfrm>
            <a:off x="770010" y="3124200"/>
            <a:ext cx="7607691" cy="21972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used ‘max’ function to get the list of booster versions that carried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‘F9 B5 B10XX.X’ are the versions carried maximum payloads</a:t>
            </a:r>
          </a:p>
          <a:p>
            <a:pPr>
              <a:lnSpc>
                <a:spcPct val="100000"/>
              </a:lnSpc>
              <a:spcBef>
                <a:spcPts val="1400"/>
              </a:spcBef>
            </a:pPr>
            <a:r>
              <a:rPr lang="en-US" sz="2200" dirty="0">
                <a:solidFill>
                  <a:schemeClr val="accent3">
                    <a:lumMod val="25000"/>
                  </a:schemeClr>
                </a:solidFill>
                <a:latin typeface="Abadi" panose="020B0604020104020204" pitchFamily="34" charset="0"/>
              </a:rPr>
              <a:t>Further analysis needed:</a:t>
            </a:r>
          </a:p>
          <a:p>
            <a:pPr lvl="1">
              <a:lnSpc>
                <a:spcPct val="100000"/>
              </a:lnSpc>
              <a:spcBef>
                <a:spcPts val="1400"/>
              </a:spcBef>
            </a:pPr>
            <a:r>
              <a:rPr lang="en-US" sz="1800" dirty="0">
                <a:solidFill>
                  <a:schemeClr val="accent3">
                    <a:lumMod val="25000"/>
                  </a:schemeClr>
                </a:solidFill>
                <a:latin typeface="Abadi" panose="020B0604020104020204" pitchFamily="34" charset="0"/>
              </a:rPr>
              <a:t>Are there any ‘F9 B5 B10XX.X’ boosters which doesn’t carry maximum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What are the technical limitations or other reasons for any other versions not carrying maximum?</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a:extLst>
              <a:ext uri="{FF2B5EF4-FFF2-40B4-BE49-F238E27FC236}">
                <a16:creationId xmlns:a16="http://schemas.microsoft.com/office/drawing/2014/main" id="{516C1B73-0DB4-4FFC-81D7-975A220B2FB5}"/>
              </a:ext>
            </a:extLst>
          </p:cNvPr>
          <p:cNvPicPr>
            <a:picLocks noChangeAspect="1"/>
          </p:cNvPicPr>
          <p:nvPr/>
        </p:nvPicPr>
        <p:blipFill>
          <a:blip r:embed="rId3"/>
          <a:stretch>
            <a:fillRect/>
          </a:stretch>
        </p:blipFill>
        <p:spPr>
          <a:xfrm>
            <a:off x="6713376" y="1825625"/>
            <a:ext cx="4572235" cy="387369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two failures in 2015 in drone ship. These two happened in the months of January and April</a:t>
            </a:r>
          </a:p>
          <a:p>
            <a:pPr>
              <a:lnSpc>
                <a:spcPct val="100000"/>
              </a:lnSpc>
              <a:spcBef>
                <a:spcPts val="1400"/>
              </a:spcBef>
            </a:pPr>
            <a:r>
              <a:rPr lang="en-US" sz="2200" dirty="0">
                <a:solidFill>
                  <a:schemeClr val="accent3">
                    <a:lumMod val="25000"/>
                  </a:schemeClr>
                </a:solidFill>
                <a:latin typeface="Abadi"/>
              </a:rPr>
              <a:t>Payloads on these both failed missions are on lower side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435F64CE-2C2C-45B0-BA51-89D82C187E96}"/>
              </a:ext>
            </a:extLst>
          </p:cNvPr>
          <p:cNvPicPr>
            <a:picLocks noChangeAspect="1"/>
          </p:cNvPicPr>
          <p:nvPr/>
        </p:nvPicPr>
        <p:blipFill>
          <a:blip r:embed="rId3"/>
          <a:stretch>
            <a:fillRect/>
          </a:stretch>
        </p:blipFill>
        <p:spPr>
          <a:xfrm>
            <a:off x="770011" y="3597234"/>
            <a:ext cx="8459285" cy="18605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4501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the date 2010-06-04 and 2017-03-20, highest category of the landing outcome is labelled as “No Attempt”. This need to be further investigated</a:t>
            </a:r>
          </a:p>
          <a:p>
            <a:pPr>
              <a:lnSpc>
                <a:spcPct val="100000"/>
              </a:lnSpc>
              <a:spcBef>
                <a:spcPts val="1400"/>
              </a:spcBef>
            </a:pPr>
            <a:r>
              <a:rPr lang="en-US" sz="2200" dirty="0">
                <a:solidFill>
                  <a:schemeClr val="accent3">
                    <a:lumMod val="25000"/>
                  </a:schemeClr>
                </a:solidFill>
                <a:latin typeface="Abadi"/>
              </a:rPr>
              <a:t>‘where’ clause is used along with ‘&gt;=, &lt;=‘ operators to get the desired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E8D0432B-1DD2-4CAC-9217-C0C6E323A335}"/>
              </a:ext>
            </a:extLst>
          </p:cNvPr>
          <p:cNvPicPr>
            <a:picLocks noChangeAspect="1"/>
          </p:cNvPicPr>
          <p:nvPr/>
        </p:nvPicPr>
        <p:blipFill>
          <a:blip r:embed="rId3"/>
          <a:stretch>
            <a:fillRect/>
          </a:stretch>
        </p:blipFill>
        <p:spPr>
          <a:xfrm>
            <a:off x="6368943" y="1825625"/>
            <a:ext cx="4159464" cy="30926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23993"/>
            <a:ext cx="6173715" cy="119535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folium maps showcase the launch sites. Zoomed-in versions are provided for California and Florida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8" name="Picture 7">
            <a:extLst>
              <a:ext uri="{FF2B5EF4-FFF2-40B4-BE49-F238E27FC236}">
                <a16:creationId xmlns:a16="http://schemas.microsoft.com/office/drawing/2014/main" id="{A02C801E-8DE1-4F5F-89A8-31D270F0D860}"/>
              </a:ext>
            </a:extLst>
          </p:cNvPr>
          <p:cNvPicPr>
            <a:picLocks noChangeAspect="1"/>
          </p:cNvPicPr>
          <p:nvPr/>
        </p:nvPicPr>
        <p:blipFill>
          <a:blip r:embed="rId3"/>
          <a:stretch>
            <a:fillRect/>
          </a:stretch>
        </p:blipFill>
        <p:spPr>
          <a:xfrm>
            <a:off x="914196" y="1329599"/>
            <a:ext cx="5839029" cy="3500617"/>
          </a:xfrm>
          <a:prstGeom prst="rect">
            <a:avLst/>
          </a:prstGeom>
        </p:spPr>
      </p:pic>
      <p:pic>
        <p:nvPicPr>
          <p:cNvPr id="10" name="Picture 9">
            <a:extLst>
              <a:ext uri="{FF2B5EF4-FFF2-40B4-BE49-F238E27FC236}">
                <a16:creationId xmlns:a16="http://schemas.microsoft.com/office/drawing/2014/main" id="{B55D1D8E-E5F1-4747-AA89-254D114BAB8D}"/>
              </a:ext>
            </a:extLst>
          </p:cNvPr>
          <p:cNvPicPr>
            <a:picLocks noChangeAspect="1"/>
          </p:cNvPicPr>
          <p:nvPr/>
        </p:nvPicPr>
        <p:blipFill>
          <a:blip r:embed="rId4"/>
          <a:stretch>
            <a:fillRect/>
          </a:stretch>
        </p:blipFill>
        <p:spPr>
          <a:xfrm>
            <a:off x="7340452" y="1424094"/>
            <a:ext cx="3175147" cy="2395429"/>
          </a:xfrm>
          <a:prstGeom prst="rect">
            <a:avLst/>
          </a:prstGeom>
        </p:spPr>
      </p:pic>
      <p:pic>
        <p:nvPicPr>
          <p:cNvPr id="12" name="Picture 11">
            <a:extLst>
              <a:ext uri="{FF2B5EF4-FFF2-40B4-BE49-F238E27FC236}">
                <a16:creationId xmlns:a16="http://schemas.microsoft.com/office/drawing/2014/main" id="{A95C4227-4E68-4C79-994B-6804860DB375}"/>
              </a:ext>
            </a:extLst>
          </p:cNvPr>
          <p:cNvPicPr>
            <a:picLocks noChangeAspect="1"/>
          </p:cNvPicPr>
          <p:nvPr/>
        </p:nvPicPr>
        <p:blipFill>
          <a:blip r:embed="rId5"/>
          <a:stretch>
            <a:fillRect/>
          </a:stretch>
        </p:blipFill>
        <p:spPr>
          <a:xfrm>
            <a:off x="7340451" y="3995160"/>
            <a:ext cx="3175147" cy="2324190"/>
          </a:xfrm>
          <a:prstGeom prst="rect">
            <a:avLst/>
          </a:prstGeom>
        </p:spPr>
      </p:pic>
      <p:cxnSp>
        <p:nvCxnSpPr>
          <p:cNvPr id="14" name="Straight Arrow Connector 13">
            <a:extLst>
              <a:ext uri="{FF2B5EF4-FFF2-40B4-BE49-F238E27FC236}">
                <a16:creationId xmlns:a16="http://schemas.microsoft.com/office/drawing/2014/main" id="{3B4C7A86-C31C-43DB-AF8A-3FAB2BC215E3}"/>
              </a:ext>
            </a:extLst>
          </p:cNvPr>
          <p:cNvCxnSpPr/>
          <p:nvPr/>
        </p:nvCxnSpPr>
        <p:spPr>
          <a:xfrm>
            <a:off x="1438275" y="2514600"/>
            <a:ext cx="6772275" cy="10720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B957245-2E6F-462C-809F-38DF64B6A350}"/>
              </a:ext>
            </a:extLst>
          </p:cNvPr>
          <p:cNvCxnSpPr>
            <a:cxnSpLocks/>
          </p:cNvCxnSpPr>
          <p:nvPr/>
        </p:nvCxnSpPr>
        <p:spPr>
          <a:xfrm>
            <a:off x="6572250" y="3589884"/>
            <a:ext cx="3019425" cy="116309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005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for Each Site</a:t>
            </a:r>
          </a:p>
        </p:txBody>
      </p:sp>
      <p:pic>
        <p:nvPicPr>
          <p:cNvPr id="4" name="Picture 3">
            <a:extLst>
              <a:ext uri="{FF2B5EF4-FFF2-40B4-BE49-F238E27FC236}">
                <a16:creationId xmlns:a16="http://schemas.microsoft.com/office/drawing/2014/main" id="{54557441-E1AF-4403-86C8-C7A35721CE84}"/>
              </a:ext>
            </a:extLst>
          </p:cNvPr>
          <p:cNvPicPr>
            <a:picLocks noChangeAspect="1"/>
          </p:cNvPicPr>
          <p:nvPr/>
        </p:nvPicPr>
        <p:blipFill>
          <a:blip r:embed="rId3"/>
          <a:stretch>
            <a:fillRect/>
          </a:stretch>
        </p:blipFill>
        <p:spPr>
          <a:xfrm>
            <a:off x="770012" y="1428054"/>
            <a:ext cx="3944864" cy="2696271"/>
          </a:xfrm>
          <a:prstGeom prst="rect">
            <a:avLst/>
          </a:prstGeom>
        </p:spPr>
      </p:pic>
      <p:pic>
        <p:nvPicPr>
          <p:cNvPr id="7" name="Picture 6">
            <a:extLst>
              <a:ext uri="{FF2B5EF4-FFF2-40B4-BE49-F238E27FC236}">
                <a16:creationId xmlns:a16="http://schemas.microsoft.com/office/drawing/2014/main" id="{37B2029E-44EE-416F-AF26-098C93B017F9}"/>
              </a:ext>
            </a:extLst>
          </p:cNvPr>
          <p:cNvPicPr>
            <a:picLocks noChangeAspect="1"/>
          </p:cNvPicPr>
          <p:nvPr/>
        </p:nvPicPr>
        <p:blipFill>
          <a:blip r:embed="rId4"/>
          <a:stretch>
            <a:fillRect/>
          </a:stretch>
        </p:blipFill>
        <p:spPr>
          <a:xfrm>
            <a:off x="4993604" y="1790788"/>
            <a:ext cx="3034676" cy="2333537"/>
          </a:xfrm>
          <a:prstGeom prst="rect">
            <a:avLst/>
          </a:prstGeom>
        </p:spPr>
      </p:pic>
      <p:pic>
        <p:nvPicPr>
          <p:cNvPr id="10" name="Picture 9">
            <a:extLst>
              <a:ext uri="{FF2B5EF4-FFF2-40B4-BE49-F238E27FC236}">
                <a16:creationId xmlns:a16="http://schemas.microsoft.com/office/drawing/2014/main" id="{FF5403DC-BB0D-47C9-9CC0-3E0FC957DECD}"/>
              </a:ext>
            </a:extLst>
          </p:cNvPr>
          <p:cNvPicPr>
            <a:picLocks noChangeAspect="1"/>
          </p:cNvPicPr>
          <p:nvPr/>
        </p:nvPicPr>
        <p:blipFill>
          <a:blip r:embed="rId5"/>
          <a:stretch>
            <a:fillRect/>
          </a:stretch>
        </p:blipFill>
        <p:spPr>
          <a:xfrm>
            <a:off x="8250935" y="1769518"/>
            <a:ext cx="3034676" cy="2351724"/>
          </a:xfrm>
          <a:prstGeom prst="rect">
            <a:avLst/>
          </a:prstGeom>
        </p:spPr>
      </p:pic>
      <p:pic>
        <p:nvPicPr>
          <p:cNvPr id="12" name="Picture 11">
            <a:extLst>
              <a:ext uri="{FF2B5EF4-FFF2-40B4-BE49-F238E27FC236}">
                <a16:creationId xmlns:a16="http://schemas.microsoft.com/office/drawing/2014/main" id="{773C5EF2-0814-4A21-9AEC-9BFC18D247E3}"/>
              </a:ext>
            </a:extLst>
          </p:cNvPr>
          <p:cNvPicPr>
            <a:picLocks noChangeAspect="1"/>
          </p:cNvPicPr>
          <p:nvPr/>
        </p:nvPicPr>
        <p:blipFill>
          <a:blip r:embed="rId6"/>
          <a:stretch>
            <a:fillRect/>
          </a:stretch>
        </p:blipFill>
        <p:spPr>
          <a:xfrm>
            <a:off x="770011" y="4566282"/>
            <a:ext cx="3178269" cy="2062584"/>
          </a:xfrm>
          <a:prstGeom prst="rect">
            <a:avLst/>
          </a:prstGeom>
        </p:spPr>
      </p:pic>
      <p:pic>
        <p:nvPicPr>
          <p:cNvPr id="14" name="Picture 13">
            <a:extLst>
              <a:ext uri="{FF2B5EF4-FFF2-40B4-BE49-F238E27FC236}">
                <a16:creationId xmlns:a16="http://schemas.microsoft.com/office/drawing/2014/main" id="{2EABE69B-4AE6-4B2F-B8A8-2B6ADE26F6C3}"/>
              </a:ext>
            </a:extLst>
          </p:cNvPr>
          <p:cNvPicPr>
            <a:picLocks noChangeAspect="1"/>
          </p:cNvPicPr>
          <p:nvPr/>
        </p:nvPicPr>
        <p:blipFill>
          <a:blip r:embed="rId7"/>
          <a:stretch>
            <a:fillRect/>
          </a:stretch>
        </p:blipFill>
        <p:spPr>
          <a:xfrm>
            <a:off x="4161487" y="4566282"/>
            <a:ext cx="2869311" cy="2062585"/>
          </a:xfrm>
          <a:prstGeom prst="rect">
            <a:avLst/>
          </a:prstGeom>
        </p:spPr>
      </p:pic>
      <p:pic>
        <p:nvPicPr>
          <p:cNvPr id="16" name="Picture 15">
            <a:extLst>
              <a:ext uri="{FF2B5EF4-FFF2-40B4-BE49-F238E27FC236}">
                <a16:creationId xmlns:a16="http://schemas.microsoft.com/office/drawing/2014/main" id="{72097B0B-AAC4-4EB2-82B1-E9AD1B1F3C76}"/>
              </a:ext>
            </a:extLst>
          </p:cNvPr>
          <p:cNvPicPr>
            <a:picLocks noChangeAspect="1"/>
          </p:cNvPicPr>
          <p:nvPr/>
        </p:nvPicPr>
        <p:blipFill>
          <a:blip r:embed="rId8"/>
          <a:stretch>
            <a:fillRect/>
          </a:stretch>
        </p:blipFill>
        <p:spPr>
          <a:xfrm>
            <a:off x="7247757" y="4582204"/>
            <a:ext cx="2869311" cy="2062585"/>
          </a:xfrm>
          <a:prstGeom prst="rect">
            <a:avLst/>
          </a:prstGeom>
        </p:spPr>
      </p:pic>
      <p:sp>
        <p:nvSpPr>
          <p:cNvPr id="17" name="TextBox 16">
            <a:extLst>
              <a:ext uri="{FF2B5EF4-FFF2-40B4-BE49-F238E27FC236}">
                <a16:creationId xmlns:a16="http://schemas.microsoft.com/office/drawing/2014/main" id="{B9D98BD5-313C-4A97-8136-E8F4BE9104F5}"/>
              </a:ext>
            </a:extLst>
          </p:cNvPr>
          <p:cNvSpPr txBox="1"/>
          <p:nvPr/>
        </p:nvSpPr>
        <p:spPr>
          <a:xfrm>
            <a:off x="4993604" y="1362086"/>
            <a:ext cx="2960980" cy="369332"/>
          </a:xfrm>
          <a:prstGeom prst="rect">
            <a:avLst/>
          </a:prstGeom>
          <a:noFill/>
        </p:spPr>
        <p:txBody>
          <a:bodyPr wrap="square" rtlCol="0">
            <a:spAutoFit/>
          </a:bodyPr>
          <a:lstStyle/>
          <a:p>
            <a:r>
              <a:rPr lang="en-US" dirty="0">
                <a:latin typeface="Abadi" panose="020B0604020104020204" pitchFamily="34" charset="0"/>
              </a:rPr>
              <a:t>VAFB SLC – 4E</a:t>
            </a:r>
            <a:endParaRPr lang="te-IN" dirty="0">
              <a:latin typeface="Abadi" panose="020B0604020104020204" pitchFamily="34" charset="0"/>
            </a:endParaRPr>
          </a:p>
        </p:txBody>
      </p:sp>
      <p:cxnSp>
        <p:nvCxnSpPr>
          <p:cNvPr id="19" name="Straight Arrow Connector 18">
            <a:extLst>
              <a:ext uri="{FF2B5EF4-FFF2-40B4-BE49-F238E27FC236}">
                <a16:creationId xmlns:a16="http://schemas.microsoft.com/office/drawing/2014/main" id="{0288DA8B-8D37-4DF8-AB4C-7F78F6D4244B}"/>
              </a:ext>
            </a:extLst>
          </p:cNvPr>
          <p:cNvCxnSpPr/>
          <p:nvPr/>
        </p:nvCxnSpPr>
        <p:spPr>
          <a:xfrm>
            <a:off x="1123950" y="2286000"/>
            <a:ext cx="5191125" cy="4901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2B5776F-4475-4183-BCC5-7AB8FBCB3E08}"/>
              </a:ext>
            </a:extLst>
          </p:cNvPr>
          <p:cNvCxnSpPr>
            <a:cxnSpLocks/>
          </p:cNvCxnSpPr>
          <p:nvPr/>
        </p:nvCxnSpPr>
        <p:spPr>
          <a:xfrm flipV="1">
            <a:off x="4577148" y="2945380"/>
            <a:ext cx="4844205" cy="171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7ED276-EA2C-4ED4-ABC9-7FA10F52AE04}"/>
              </a:ext>
            </a:extLst>
          </p:cNvPr>
          <p:cNvCxnSpPr>
            <a:cxnSpLocks/>
          </p:cNvCxnSpPr>
          <p:nvPr/>
        </p:nvCxnSpPr>
        <p:spPr>
          <a:xfrm flipH="1">
            <a:off x="2742444" y="3287708"/>
            <a:ext cx="1701354" cy="1250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C84B4C-5D62-43BC-9484-3DB46D6008ED}"/>
              </a:ext>
            </a:extLst>
          </p:cNvPr>
          <p:cNvCxnSpPr>
            <a:cxnSpLocks/>
          </p:cNvCxnSpPr>
          <p:nvPr/>
        </p:nvCxnSpPr>
        <p:spPr>
          <a:xfrm flipV="1">
            <a:off x="2216681" y="5943625"/>
            <a:ext cx="3367447" cy="3494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7F177F-D0CD-4A99-89EA-F42AED4C027A}"/>
              </a:ext>
            </a:extLst>
          </p:cNvPr>
          <p:cNvCxnSpPr>
            <a:cxnSpLocks/>
          </p:cNvCxnSpPr>
          <p:nvPr/>
        </p:nvCxnSpPr>
        <p:spPr>
          <a:xfrm>
            <a:off x="3009900" y="4982271"/>
            <a:ext cx="5886450" cy="115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CD30E71-C441-40C1-948A-6873561F6490}"/>
              </a:ext>
            </a:extLst>
          </p:cNvPr>
          <p:cNvSpPr txBox="1"/>
          <p:nvPr/>
        </p:nvSpPr>
        <p:spPr>
          <a:xfrm>
            <a:off x="8073085" y="1362086"/>
            <a:ext cx="2960980" cy="369332"/>
          </a:xfrm>
          <a:prstGeom prst="rect">
            <a:avLst/>
          </a:prstGeom>
          <a:noFill/>
        </p:spPr>
        <p:txBody>
          <a:bodyPr wrap="square" rtlCol="0">
            <a:spAutoFit/>
          </a:bodyPr>
          <a:lstStyle/>
          <a:p>
            <a:r>
              <a:rPr lang="en-US" dirty="0">
                <a:latin typeface="Abadi" panose="020B0604020104020204" pitchFamily="34" charset="0"/>
              </a:rPr>
              <a:t>KSC LC – 39A</a:t>
            </a:r>
            <a:endParaRPr lang="te-IN" dirty="0">
              <a:latin typeface="Abadi" panose="020B0604020104020204" pitchFamily="34" charset="0"/>
            </a:endParaRPr>
          </a:p>
        </p:txBody>
      </p:sp>
      <p:sp>
        <p:nvSpPr>
          <p:cNvPr id="32" name="TextBox 31">
            <a:extLst>
              <a:ext uri="{FF2B5EF4-FFF2-40B4-BE49-F238E27FC236}">
                <a16:creationId xmlns:a16="http://schemas.microsoft.com/office/drawing/2014/main" id="{43F08575-B67C-4AF9-A5D0-A61F3B44CCFD}"/>
              </a:ext>
            </a:extLst>
          </p:cNvPr>
          <p:cNvSpPr txBox="1"/>
          <p:nvPr/>
        </p:nvSpPr>
        <p:spPr>
          <a:xfrm>
            <a:off x="612680" y="4236034"/>
            <a:ext cx="3964467" cy="369332"/>
          </a:xfrm>
          <a:prstGeom prst="rect">
            <a:avLst/>
          </a:prstGeom>
          <a:noFill/>
        </p:spPr>
        <p:txBody>
          <a:bodyPr wrap="square" rtlCol="0">
            <a:spAutoFit/>
          </a:bodyPr>
          <a:lstStyle/>
          <a:p>
            <a:r>
              <a:rPr lang="en-US" dirty="0">
                <a:latin typeface="Abadi" panose="020B0604020104020204" pitchFamily="34" charset="0"/>
              </a:rPr>
              <a:t>CCAFS SLC – 40 and CCAFS LC – 40</a:t>
            </a:r>
            <a:endParaRPr lang="te-IN" dirty="0">
              <a:latin typeface="Abadi" panose="020B0604020104020204" pitchFamily="34" charset="0"/>
            </a:endParaRPr>
          </a:p>
        </p:txBody>
      </p:sp>
      <p:sp>
        <p:nvSpPr>
          <p:cNvPr id="36" name="TextBox 35">
            <a:extLst>
              <a:ext uri="{FF2B5EF4-FFF2-40B4-BE49-F238E27FC236}">
                <a16:creationId xmlns:a16="http://schemas.microsoft.com/office/drawing/2014/main" id="{AB853226-F364-4D95-BF8E-C35D41A5CA2E}"/>
              </a:ext>
            </a:extLst>
          </p:cNvPr>
          <p:cNvSpPr txBox="1"/>
          <p:nvPr/>
        </p:nvSpPr>
        <p:spPr>
          <a:xfrm>
            <a:off x="10203779" y="4668650"/>
            <a:ext cx="1788196" cy="923330"/>
          </a:xfrm>
          <a:prstGeom prst="rect">
            <a:avLst/>
          </a:prstGeom>
          <a:noFill/>
        </p:spPr>
        <p:txBody>
          <a:bodyPr wrap="square" rtlCol="0">
            <a:spAutoFit/>
          </a:bodyPr>
          <a:lstStyle/>
          <a:p>
            <a:r>
              <a:rPr lang="en-US" dirty="0">
                <a:latin typeface="Abadi" panose="020B0604020104020204" pitchFamily="34" charset="0"/>
              </a:rPr>
              <a:t>Legend</a:t>
            </a:r>
          </a:p>
          <a:p>
            <a:r>
              <a:rPr lang="en-US" dirty="0">
                <a:solidFill>
                  <a:srgbClr val="00B050"/>
                </a:solidFill>
                <a:latin typeface="Abadi" panose="020B0604020104020204" pitchFamily="34" charset="0"/>
              </a:rPr>
              <a:t>Green</a:t>
            </a:r>
            <a:r>
              <a:rPr lang="en-US" dirty="0">
                <a:latin typeface="Abadi" panose="020B0604020104020204" pitchFamily="34" charset="0"/>
              </a:rPr>
              <a:t> – Success</a:t>
            </a:r>
          </a:p>
          <a:p>
            <a:r>
              <a:rPr lang="en-US" dirty="0">
                <a:solidFill>
                  <a:srgbClr val="FF0000"/>
                </a:solidFill>
                <a:latin typeface="Abadi" panose="020B0604020104020204" pitchFamily="34" charset="0"/>
              </a:rPr>
              <a:t>Red</a:t>
            </a:r>
            <a:r>
              <a:rPr lang="en-US" dirty="0">
                <a:latin typeface="Abadi" panose="020B0604020104020204" pitchFamily="34" charset="0"/>
              </a:rPr>
              <a:t> – Failure</a:t>
            </a:r>
            <a:endParaRPr lang="te-IN"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9736065" cy="11668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Given sample (</a:t>
            </a:r>
            <a:r>
              <a:rPr lang="en-US" sz="2000" spc="-10" dirty="0">
                <a:solidFill>
                  <a:srgbClr val="404040"/>
                </a:solidFill>
                <a:latin typeface="Carlito"/>
                <a:cs typeface="Carlito"/>
              </a:rPr>
              <a:t>KSC </a:t>
            </a:r>
            <a:r>
              <a:rPr lang="en-US" sz="2000" spc="-15" dirty="0">
                <a:solidFill>
                  <a:srgbClr val="404040"/>
                </a:solidFill>
                <a:latin typeface="Carlito"/>
                <a:cs typeface="Carlito"/>
              </a:rPr>
              <a:t>LC-39A) </a:t>
            </a:r>
            <a:r>
              <a:rPr lang="en-US" sz="2200" dirty="0">
                <a:solidFill>
                  <a:schemeClr val="accent3">
                    <a:lumMod val="25000"/>
                  </a:schemeClr>
                </a:solidFill>
                <a:latin typeface="Abadi"/>
              </a:rPr>
              <a:t>shows that the launch sites are near to the railways, highways, and coasts for convenience in terms of supply chain and transportation activities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005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Map of the Launch Sites</a:t>
            </a:r>
          </a:p>
        </p:txBody>
      </p:sp>
      <p:pic>
        <p:nvPicPr>
          <p:cNvPr id="10" name="Picture 9">
            <a:extLst>
              <a:ext uri="{FF2B5EF4-FFF2-40B4-BE49-F238E27FC236}">
                <a16:creationId xmlns:a16="http://schemas.microsoft.com/office/drawing/2014/main" id="{FB6AE642-C911-42D5-B2EA-65D14FA3AB71}"/>
              </a:ext>
            </a:extLst>
          </p:cNvPr>
          <p:cNvPicPr>
            <a:picLocks noChangeAspect="1"/>
          </p:cNvPicPr>
          <p:nvPr/>
        </p:nvPicPr>
        <p:blipFill>
          <a:blip r:embed="rId3"/>
          <a:stretch>
            <a:fillRect/>
          </a:stretch>
        </p:blipFill>
        <p:spPr>
          <a:xfrm>
            <a:off x="770011" y="2857501"/>
            <a:ext cx="3924502" cy="35117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3490"/>
            <a:ext cx="9940531" cy="42566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Spaces X’s Falcon 9 launch regular rockets. This launch has two stages.</a:t>
            </a:r>
          </a:p>
          <a:p>
            <a:pPr lvl="1">
              <a:spcBef>
                <a:spcPts val="1400"/>
              </a:spcBef>
            </a:pPr>
            <a:r>
              <a:rPr lang="en-US" sz="1800" dirty="0">
                <a:solidFill>
                  <a:schemeClr val="accent3">
                    <a:lumMod val="25000"/>
                  </a:schemeClr>
                </a:solidFill>
                <a:latin typeface="Abadi" panose="020B0604020104020204" pitchFamily="34" charset="0"/>
              </a:rPr>
              <a:t>The first stage is responsible for providing the initial thrust to lift the rocket off the ground and propel it into space.</a:t>
            </a:r>
          </a:p>
          <a:p>
            <a:pPr lvl="1">
              <a:spcBef>
                <a:spcPts val="1400"/>
              </a:spcBef>
            </a:pPr>
            <a:r>
              <a:rPr lang="en-US" sz="1800" dirty="0">
                <a:solidFill>
                  <a:schemeClr val="accent3">
                    <a:lumMod val="25000"/>
                  </a:schemeClr>
                </a:solidFill>
                <a:latin typeface="Abadi" panose="020B0604020104020204" pitchFamily="34" charset="0"/>
              </a:rPr>
              <a:t>Once the first stage has burned through its fuel, it separates from the second stage and begins its descent back to Earth for landing.</a:t>
            </a:r>
          </a:p>
          <a:p>
            <a:pPr>
              <a:spcBef>
                <a:spcPts val="1400"/>
              </a:spcBef>
            </a:pPr>
            <a:r>
              <a:rPr lang="en-US" sz="2200" dirty="0">
                <a:solidFill>
                  <a:schemeClr val="accent3">
                    <a:lumMod val="25000"/>
                  </a:schemeClr>
                </a:solidFill>
                <a:latin typeface="Abadi" panose="020B0604020104020204" pitchFamily="34" charset="0"/>
              </a:rPr>
              <a:t>Space Y is a new player in commercial rocket launch market and is trying to mimic Space X’s formula</a:t>
            </a:r>
          </a:p>
          <a:p>
            <a:pPr>
              <a:spcBef>
                <a:spcPts val="1400"/>
              </a:spcBef>
            </a:pPr>
            <a:r>
              <a:rPr lang="en-US" sz="2200" dirty="0">
                <a:solidFill>
                  <a:schemeClr val="accent3">
                    <a:lumMod val="25000"/>
                  </a:schemeClr>
                </a:solidFill>
                <a:latin typeface="Abadi" panose="020B0604020104020204" pitchFamily="34" charset="0"/>
              </a:rPr>
              <a:t>Space Y wants to use machine learning techniques to predict success rate of Falcon 9 in different stages and leverage the findings to make informed decision for their own projects</a:t>
            </a:r>
          </a:p>
          <a:p>
            <a:pPr>
              <a:spcBef>
                <a:spcPts val="1400"/>
              </a:spcBef>
            </a:pPr>
            <a:r>
              <a:rPr lang="en-US" sz="2200" dirty="0">
                <a:solidFill>
                  <a:schemeClr val="accent3">
                    <a:lumMod val="25000"/>
                  </a:schemeClr>
                </a:solidFill>
                <a:latin typeface="Abadi" panose="020B0604020104020204" pitchFamily="34" charset="0"/>
              </a:rPr>
              <a:t>Data Scientists at Space Y wants to </a:t>
            </a:r>
            <a:r>
              <a:rPr lang="en-US" sz="2200" dirty="0">
                <a:solidFill>
                  <a:schemeClr val="accent5">
                    <a:lumMod val="75000"/>
                  </a:schemeClr>
                </a:solidFill>
                <a:latin typeface="Abadi" panose="020B0604020104020204" pitchFamily="34" charset="0"/>
              </a:rPr>
              <a:t>develop a model to accurately predict the success rate of first stage landing of Space X’s Flacon 9</a:t>
            </a:r>
          </a:p>
        </p:txBody>
      </p:sp>
    </p:spTree>
    <p:extLst>
      <p:ext uri="{BB962C8B-B14F-4D97-AF65-F5344CB8AC3E}">
        <p14:creationId xmlns:p14="http://schemas.microsoft.com/office/powerpoint/2010/main" val="2353299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48225"/>
            <a:ext cx="10345029" cy="1155700"/>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Out of all KSC LC – 39A has highest percentage of successful launches</a:t>
            </a:r>
          </a:p>
          <a:p>
            <a:pPr>
              <a:lnSpc>
                <a:spcPct val="100000"/>
              </a:lnSpc>
              <a:spcBef>
                <a:spcPts val="1400"/>
              </a:spcBef>
            </a:pPr>
            <a:r>
              <a:rPr lang="en-US" sz="2200" dirty="0">
                <a:solidFill>
                  <a:schemeClr val="accent3">
                    <a:lumMod val="25000"/>
                  </a:schemeClr>
                </a:solidFill>
                <a:latin typeface="Abadi"/>
              </a:rPr>
              <a:t>Based on map, CCAFS LC – 40 and CCAFS SLC – 40 seems to be the same site</a:t>
            </a:r>
          </a:p>
          <a:p>
            <a:pPr lvl="1">
              <a:lnSpc>
                <a:spcPct val="100000"/>
              </a:lnSpc>
              <a:spcBef>
                <a:spcPts val="1400"/>
              </a:spcBef>
            </a:pPr>
            <a:r>
              <a:rPr lang="en-US" sz="1800" dirty="0">
                <a:solidFill>
                  <a:schemeClr val="accent3">
                    <a:lumMod val="25000"/>
                  </a:schemeClr>
                </a:solidFill>
                <a:latin typeface="Abadi"/>
              </a:rPr>
              <a:t>So, this site contributed same amount of successful launches as KSC LC – 39A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4186477E-1A5B-45DB-8D43-F895A106C904}"/>
              </a:ext>
            </a:extLst>
          </p:cNvPr>
          <p:cNvPicPr>
            <a:picLocks noChangeAspect="1"/>
          </p:cNvPicPr>
          <p:nvPr/>
        </p:nvPicPr>
        <p:blipFill>
          <a:blip r:embed="rId3"/>
          <a:stretch>
            <a:fillRect/>
          </a:stretch>
        </p:blipFill>
        <p:spPr>
          <a:xfrm>
            <a:off x="770011" y="1593116"/>
            <a:ext cx="7334627" cy="27496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57325"/>
            <a:ext cx="10551584" cy="11334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 39A site has almost 77% of success rate out of total launches.</a:t>
            </a:r>
          </a:p>
          <a:p>
            <a:pPr>
              <a:lnSpc>
                <a:spcPct val="100000"/>
              </a:lnSpc>
              <a:spcBef>
                <a:spcPts val="1400"/>
              </a:spcBef>
            </a:pPr>
            <a:r>
              <a:rPr lang="en-US" sz="2200" dirty="0">
                <a:solidFill>
                  <a:schemeClr val="accent3">
                    <a:lumMod val="25000"/>
                  </a:schemeClr>
                </a:solidFill>
                <a:latin typeface="Abadi"/>
              </a:rPr>
              <a:t>CCAFS SLC – 40 site has lowest success rate of all site at 57.1%</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4" name="Picture 3">
            <a:extLst>
              <a:ext uri="{FF2B5EF4-FFF2-40B4-BE49-F238E27FC236}">
                <a16:creationId xmlns:a16="http://schemas.microsoft.com/office/drawing/2014/main" id="{D7D89E0F-9CEE-4707-B645-AE8642CB1406}"/>
              </a:ext>
            </a:extLst>
          </p:cNvPr>
          <p:cNvPicPr>
            <a:picLocks noChangeAspect="1"/>
          </p:cNvPicPr>
          <p:nvPr/>
        </p:nvPicPr>
        <p:blipFill rotWithShape="1">
          <a:blip r:embed="rId3"/>
          <a:srcRect l="4144" t="5012" r="5925" b="4467"/>
          <a:stretch/>
        </p:blipFill>
        <p:spPr>
          <a:xfrm>
            <a:off x="628650" y="3325703"/>
            <a:ext cx="2614616" cy="2342050"/>
          </a:xfrm>
          <a:prstGeom prst="rect">
            <a:avLst/>
          </a:prstGeom>
        </p:spPr>
      </p:pic>
      <p:sp>
        <p:nvSpPr>
          <p:cNvPr id="6" name="TextBox 5">
            <a:extLst>
              <a:ext uri="{FF2B5EF4-FFF2-40B4-BE49-F238E27FC236}">
                <a16:creationId xmlns:a16="http://schemas.microsoft.com/office/drawing/2014/main" id="{DF84B946-5096-43CD-A63B-4DFB9E5203F9}"/>
              </a:ext>
            </a:extLst>
          </p:cNvPr>
          <p:cNvSpPr txBox="1"/>
          <p:nvPr/>
        </p:nvSpPr>
        <p:spPr>
          <a:xfrm>
            <a:off x="1103530" y="2901435"/>
            <a:ext cx="1638300" cy="369332"/>
          </a:xfrm>
          <a:prstGeom prst="rect">
            <a:avLst/>
          </a:prstGeom>
          <a:noFill/>
        </p:spPr>
        <p:txBody>
          <a:bodyPr wrap="square" rtlCol="0">
            <a:spAutoFit/>
          </a:bodyPr>
          <a:lstStyle/>
          <a:p>
            <a:r>
              <a:rPr lang="en-US" sz="1800" dirty="0">
                <a:solidFill>
                  <a:schemeClr val="accent3">
                    <a:lumMod val="25000"/>
                  </a:schemeClr>
                </a:solidFill>
                <a:latin typeface="Abadi"/>
              </a:rPr>
              <a:t>KSC LC – 39A</a:t>
            </a:r>
            <a:endParaRPr lang="te-IN" dirty="0"/>
          </a:p>
        </p:txBody>
      </p:sp>
      <p:pic>
        <p:nvPicPr>
          <p:cNvPr id="9" name="Picture 8">
            <a:extLst>
              <a:ext uri="{FF2B5EF4-FFF2-40B4-BE49-F238E27FC236}">
                <a16:creationId xmlns:a16="http://schemas.microsoft.com/office/drawing/2014/main" id="{810DD22B-E9E5-46D2-8409-8ACE6588C340}"/>
              </a:ext>
            </a:extLst>
          </p:cNvPr>
          <p:cNvPicPr>
            <a:picLocks noChangeAspect="1"/>
          </p:cNvPicPr>
          <p:nvPr/>
        </p:nvPicPr>
        <p:blipFill>
          <a:blip r:embed="rId4"/>
          <a:stretch>
            <a:fillRect/>
          </a:stretch>
        </p:blipFill>
        <p:spPr>
          <a:xfrm>
            <a:off x="3408389" y="3325702"/>
            <a:ext cx="2310364" cy="2345264"/>
          </a:xfrm>
          <a:prstGeom prst="rect">
            <a:avLst/>
          </a:prstGeom>
        </p:spPr>
      </p:pic>
      <p:sp>
        <p:nvSpPr>
          <p:cNvPr id="10" name="TextBox 9">
            <a:extLst>
              <a:ext uri="{FF2B5EF4-FFF2-40B4-BE49-F238E27FC236}">
                <a16:creationId xmlns:a16="http://schemas.microsoft.com/office/drawing/2014/main" id="{9305B146-AD50-4D76-84AC-3411FDFE7C33}"/>
              </a:ext>
            </a:extLst>
          </p:cNvPr>
          <p:cNvSpPr txBox="1"/>
          <p:nvPr/>
        </p:nvSpPr>
        <p:spPr>
          <a:xfrm>
            <a:off x="3695865" y="2901435"/>
            <a:ext cx="1813209" cy="369332"/>
          </a:xfrm>
          <a:prstGeom prst="rect">
            <a:avLst/>
          </a:prstGeom>
          <a:noFill/>
        </p:spPr>
        <p:txBody>
          <a:bodyPr wrap="square" rtlCol="0">
            <a:spAutoFit/>
          </a:bodyPr>
          <a:lstStyle/>
          <a:p>
            <a:r>
              <a:rPr lang="en-US" sz="1800" dirty="0">
                <a:solidFill>
                  <a:schemeClr val="accent3">
                    <a:lumMod val="25000"/>
                  </a:schemeClr>
                </a:solidFill>
                <a:latin typeface="Abadi"/>
              </a:rPr>
              <a:t>CCAFS LC – 40</a:t>
            </a:r>
            <a:endParaRPr lang="te-IN" dirty="0"/>
          </a:p>
        </p:txBody>
      </p:sp>
      <p:pic>
        <p:nvPicPr>
          <p:cNvPr id="12" name="Picture 11">
            <a:extLst>
              <a:ext uri="{FF2B5EF4-FFF2-40B4-BE49-F238E27FC236}">
                <a16:creationId xmlns:a16="http://schemas.microsoft.com/office/drawing/2014/main" id="{ED85C253-BEE2-41E0-9591-6768D1B6BBAC}"/>
              </a:ext>
            </a:extLst>
          </p:cNvPr>
          <p:cNvPicPr>
            <a:picLocks noChangeAspect="1"/>
          </p:cNvPicPr>
          <p:nvPr/>
        </p:nvPicPr>
        <p:blipFill>
          <a:blip r:embed="rId5"/>
          <a:stretch>
            <a:fillRect/>
          </a:stretch>
        </p:blipFill>
        <p:spPr>
          <a:xfrm>
            <a:off x="5872257" y="3341373"/>
            <a:ext cx="2388165" cy="2345264"/>
          </a:xfrm>
          <a:prstGeom prst="rect">
            <a:avLst/>
          </a:prstGeom>
        </p:spPr>
      </p:pic>
      <p:sp>
        <p:nvSpPr>
          <p:cNvPr id="13" name="TextBox 12">
            <a:extLst>
              <a:ext uri="{FF2B5EF4-FFF2-40B4-BE49-F238E27FC236}">
                <a16:creationId xmlns:a16="http://schemas.microsoft.com/office/drawing/2014/main" id="{602B42FA-DC5E-4D51-81AD-579BCBE4FF16}"/>
              </a:ext>
            </a:extLst>
          </p:cNvPr>
          <p:cNvSpPr txBox="1"/>
          <p:nvPr/>
        </p:nvSpPr>
        <p:spPr>
          <a:xfrm>
            <a:off x="6160506" y="2901675"/>
            <a:ext cx="1813209" cy="369332"/>
          </a:xfrm>
          <a:prstGeom prst="rect">
            <a:avLst/>
          </a:prstGeom>
          <a:noFill/>
        </p:spPr>
        <p:txBody>
          <a:bodyPr wrap="square" rtlCol="0">
            <a:spAutoFit/>
          </a:bodyPr>
          <a:lstStyle/>
          <a:p>
            <a:r>
              <a:rPr lang="en-US" sz="1800" dirty="0">
                <a:solidFill>
                  <a:schemeClr val="accent3">
                    <a:lumMod val="25000"/>
                  </a:schemeClr>
                </a:solidFill>
                <a:latin typeface="Abadi"/>
              </a:rPr>
              <a:t>CCAFS SLC – 40</a:t>
            </a:r>
            <a:endParaRPr lang="te-IN" dirty="0"/>
          </a:p>
        </p:txBody>
      </p:sp>
      <p:pic>
        <p:nvPicPr>
          <p:cNvPr id="15" name="Picture 14">
            <a:extLst>
              <a:ext uri="{FF2B5EF4-FFF2-40B4-BE49-F238E27FC236}">
                <a16:creationId xmlns:a16="http://schemas.microsoft.com/office/drawing/2014/main" id="{F0631249-5825-4649-83CF-52443CD7B5B5}"/>
              </a:ext>
            </a:extLst>
          </p:cNvPr>
          <p:cNvPicPr>
            <a:picLocks noChangeAspect="1"/>
          </p:cNvPicPr>
          <p:nvPr/>
        </p:nvPicPr>
        <p:blipFill>
          <a:blip r:embed="rId6"/>
          <a:stretch>
            <a:fillRect/>
          </a:stretch>
        </p:blipFill>
        <p:spPr>
          <a:xfrm>
            <a:off x="8425546" y="3341373"/>
            <a:ext cx="2388165" cy="2358772"/>
          </a:xfrm>
          <a:prstGeom prst="rect">
            <a:avLst/>
          </a:prstGeom>
        </p:spPr>
      </p:pic>
      <p:sp>
        <p:nvSpPr>
          <p:cNvPr id="16" name="TextBox 15">
            <a:extLst>
              <a:ext uri="{FF2B5EF4-FFF2-40B4-BE49-F238E27FC236}">
                <a16:creationId xmlns:a16="http://schemas.microsoft.com/office/drawing/2014/main" id="{CE183E09-0A2A-46A4-B30F-DCCF9C9D405F}"/>
              </a:ext>
            </a:extLst>
          </p:cNvPr>
          <p:cNvSpPr txBox="1"/>
          <p:nvPr/>
        </p:nvSpPr>
        <p:spPr>
          <a:xfrm>
            <a:off x="8714772" y="2901435"/>
            <a:ext cx="1813209" cy="369332"/>
          </a:xfrm>
          <a:prstGeom prst="rect">
            <a:avLst/>
          </a:prstGeom>
          <a:noFill/>
        </p:spPr>
        <p:txBody>
          <a:bodyPr wrap="square" rtlCol="0">
            <a:spAutoFit/>
          </a:bodyPr>
          <a:lstStyle/>
          <a:p>
            <a:r>
              <a:rPr lang="en-US" sz="1800" dirty="0">
                <a:solidFill>
                  <a:schemeClr val="accent3">
                    <a:lumMod val="25000"/>
                  </a:schemeClr>
                </a:solidFill>
                <a:latin typeface="Abadi"/>
              </a:rPr>
              <a:t>VAFB SLC – 4E</a:t>
            </a:r>
            <a:endParaRPr lang="te-IN" dirty="0"/>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2931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Version Category v1.1 has lot of unsuccessful launches comparatively</a:t>
            </a:r>
          </a:p>
          <a:p>
            <a:pPr>
              <a:lnSpc>
                <a:spcPct val="100000"/>
              </a:lnSpc>
              <a:spcBef>
                <a:spcPts val="1400"/>
              </a:spcBef>
            </a:pPr>
            <a:r>
              <a:rPr lang="en-US" sz="2200" dirty="0">
                <a:solidFill>
                  <a:schemeClr val="accent3">
                    <a:lumMod val="25000"/>
                  </a:schemeClr>
                </a:solidFill>
                <a:latin typeface="Abadi" panose="020B0604020104020204" pitchFamily="34" charset="0"/>
              </a:rPr>
              <a:t>This can be further analyzed by dividing it into small (0 to 5K kg) vs big payloads (5K to 10K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a:t>
            </a:r>
            <a:r>
              <a:rPr lang="en-US" dirty="0" err="1">
                <a:solidFill>
                  <a:srgbClr val="0B49CB"/>
                </a:solidFill>
                <a:latin typeface="Abadi"/>
              </a:rPr>
              <a:t>PayLoad</a:t>
            </a:r>
            <a:r>
              <a:rPr lang="en-US" dirty="0">
                <a:solidFill>
                  <a:srgbClr val="0B49CB"/>
                </a:solidFill>
                <a:latin typeface="Abadi"/>
              </a:rPr>
              <a:t> for All Sites</a:t>
            </a:r>
          </a:p>
        </p:txBody>
      </p:sp>
      <p:pic>
        <p:nvPicPr>
          <p:cNvPr id="4" name="Picture 3">
            <a:extLst>
              <a:ext uri="{FF2B5EF4-FFF2-40B4-BE49-F238E27FC236}">
                <a16:creationId xmlns:a16="http://schemas.microsoft.com/office/drawing/2014/main" id="{57CAFDC5-8FF7-45E0-A6F8-7CDE664BFEA3}"/>
              </a:ext>
            </a:extLst>
          </p:cNvPr>
          <p:cNvPicPr>
            <a:picLocks noChangeAspect="1"/>
          </p:cNvPicPr>
          <p:nvPr/>
        </p:nvPicPr>
        <p:blipFill>
          <a:blip r:embed="rId3"/>
          <a:stretch>
            <a:fillRect/>
          </a:stretch>
        </p:blipFill>
        <p:spPr>
          <a:xfrm>
            <a:off x="770010" y="3118786"/>
            <a:ext cx="10515601" cy="290678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8651"/>
            <a:ext cx="4316339" cy="48130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Bigger payloads have less success rate compared to smaller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v1.0 and v1.1 booster version categories are specifically carrying smaller payloads and their success rate is much lower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a:t>
            </a:r>
            <a:r>
              <a:rPr lang="en-US" dirty="0" err="1">
                <a:solidFill>
                  <a:srgbClr val="0B49CB"/>
                </a:solidFill>
                <a:latin typeface="Abadi"/>
              </a:rPr>
              <a:t>PayLoad</a:t>
            </a:r>
            <a:r>
              <a:rPr lang="en-US" dirty="0">
                <a:solidFill>
                  <a:srgbClr val="0B49CB"/>
                </a:solidFill>
                <a:latin typeface="Abadi"/>
              </a:rPr>
              <a:t> for All Sites – </a:t>
            </a:r>
            <a:r>
              <a:rPr lang="en-US" dirty="0" err="1">
                <a:solidFill>
                  <a:srgbClr val="0B49CB"/>
                </a:solidFill>
                <a:latin typeface="Abadi"/>
              </a:rPr>
              <a:t>Contd</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345768ED-FD81-463C-A1D1-8EAFFCB91287}"/>
              </a:ext>
            </a:extLst>
          </p:cNvPr>
          <p:cNvPicPr>
            <a:picLocks noChangeAspect="1"/>
          </p:cNvPicPr>
          <p:nvPr/>
        </p:nvPicPr>
        <p:blipFill>
          <a:blip r:embed="rId2"/>
          <a:stretch>
            <a:fillRect/>
          </a:stretch>
        </p:blipFill>
        <p:spPr>
          <a:xfrm>
            <a:off x="5265811" y="1214663"/>
            <a:ext cx="5792714" cy="2771776"/>
          </a:xfrm>
          <a:prstGeom prst="rect">
            <a:avLst/>
          </a:prstGeom>
        </p:spPr>
      </p:pic>
      <p:pic>
        <p:nvPicPr>
          <p:cNvPr id="6" name="Picture 5">
            <a:extLst>
              <a:ext uri="{FF2B5EF4-FFF2-40B4-BE49-F238E27FC236}">
                <a16:creationId xmlns:a16="http://schemas.microsoft.com/office/drawing/2014/main" id="{9750794B-1FA1-43D6-8678-A8F051FE2496}"/>
              </a:ext>
            </a:extLst>
          </p:cNvPr>
          <p:cNvPicPr>
            <a:picLocks noChangeAspect="1"/>
          </p:cNvPicPr>
          <p:nvPr/>
        </p:nvPicPr>
        <p:blipFill>
          <a:blip r:embed="rId3"/>
          <a:stretch>
            <a:fillRect/>
          </a:stretch>
        </p:blipFill>
        <p:spPr>
          <a:xfrm>
            <a:off x="5265811" y="3807052"/>
            <a:ext cx="5792714" cy="2771776"/>
          </a:xfrm>
          <a:prstGeom prst="rect">
            <a:avLst/>
          </a:prstGeom>
        </p:spPr>
      </p:pic>
    </p:spTree>
    <p:extLst>
      <p:ext uri="{BB962C8B-B14F-4D97-AF65-F5344CB8AC3E}">
        <p14:creationId xmlns:p14="http://schemas.microsoft.com/office/powerpoint/2010/main" val="345598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the accuracy scores all the methods are providing same amount of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decision tree classifier score is slightly higher than other methods.</a:t>
            </a:r>
          </a:p>
          <a:p>
            <a:pPr>
              <a:lnSpc>
                <a:spcPct val="100000"/>
              </a:lnSpc>
              <a:spcBef>
                <a:spcPts val="1400"/>
              </a:spcBef>
            </a:pPr>
            <a:r>
              <a:rPr lang="en-US" sz="2200" dirty="0">
                <a:solidFill>
                  <a:schemeClr val="accent3">
                    <a:lumMod val="25000"/>
                  </a:schemeClr>
                </a:solidFill>
                <a:latin typeface="Abadi" panose="020B0604020104020204" pitchFamily="34" charset="0"/>
              </a:rPr>
              <a:t>Small test sample size could be the reason for this same accuracy levels and this analysis could be done with bigger testing sample size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A81D2338-F56E-4D3E-B1B6-6B913389E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2" y="1363771"/>
            <a:ext cx="5361366" cy="474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A6878AF-31C5-4B72-8527-2929E2AC9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381207"/>
            <a:ext cx="5257802" cy="45137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Confusion matrix shows 3 of the occurrences which are actually not landed are labeled as landed (false positives)</a:t>
            </a:r>
          </a:p>
          <a:p>
            <a:pPr>
              <a:lnSpc>
                <a:spcPct val="100000"/>
              </a:lnSpc>
              <a:spcBef>
                <a:spcPts val="1400"/>
              </a:spcBef>
            </a:pPr>
            <a:r>
              <a:rPr lang="en-US" sz="2200" dirty="0">
                <a:solidFill>
                  <a:schemeClr val="accent3">
                    <a:lumMod val="25000"/>
                  </a:schemeClr>
                </a:solidFill>
                <a:latin typeface="Abadi"/>
              </a:rPr>
              <a:t>The model did not show any false negative error</a:t>
            </a:r>
          </a:p>
          <a:p>
            <a:pPr>
              <a:lnSpc>
                <a:spcPct val="100000"/>
              </a:lnSpc>
              <a:spcBef>
                <a:spcPts val="1400"/>
              </a:spcBef>
            </a:pPr>
            <a:r>
              <a:rPr lang="en-US" sz="2200" dirty="0">
                <a:solidFill>
                  <a:schemeClr val="accent3">
                    <a:lumMod val="25000"/>
                  </a:schemeClr>
                </a:solidFill>
                <a:latin typeface="Abadi"/>
              </a:rPr>
              <a:t>Increasing test sample size might give us different set of results and this is necessary to identify best performing model.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479800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875054"/>
            <a:ext cx="5621264"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have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While SO orbit type has the least success rate i.e., 0%</a:t>
            </a:r>
          </a:p>
          <a:p>
            <a:pPr>
              <a:lnSpc>
                <a:spcPct val="100000"/>
              </a:lnSpc>
              <a:spcBef>
                <a:spcPts val="1400"/>
              </a:spcBef>
            </a:pPr>
            <a:r>
              <a:rPr lang="en-US" sz="2200" dirty="0">
                <a:solidFill>
                  <a:schemeClr val="accent3">
                    <a:lumMod val="25000"/>
                  </a:schemeClr>
                </a:solidFill>
                <a:latin typeface="Abadi" panose="020B0604020104020204" pitchFamily="34" charset="0"/>
              </a:rPr>
              <a:t>Year 2018 saw a sudden dip in successful launches compared to constant increase of successful launches from 2013 to 2017</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located near by railway stations, airports, and coasts for easy logistics access</a:t>
            </a:r>
          </a:p>
          <a:p>
            <a:pPr>
              <a:lnSpc>
                <a:spcPct val="100000"/>
              </a:lnSpc>
              <a:spcBef>
                <a:spcPts val="1400"/>
              </a:spcBef>
            </a:pPr>
            <a:r>
              <a:rPr lang="en-US" sz="2200" dirty="0">
                <a:solidFill>
                  <a:schemeClr val="accent3">
                    <a:lumMod val="25000"/>
                  </a:schemeClr>
                </a:solidFill>
                <a:latin typeface="Abadi"/>
              </a:rPr>
              <a:t>KSC LC – 39A is the site with highest success % around 77%</a:t>
            </a:r>
          </a:p>
          <a:p>
            <a:pPr>
              <a:lnSpc>
                <a:spcPct val="100000"/>
              </a:lnSpc>
              <a:spcBef>
                <a:spcPts val="1400"/>
              </a:spcBef>
            </a:pPr>
            <a:r>
              <a:rPr lang="en-US" sz="2200" dirty="0">
                <a:solidFill>
                  <a:schemeClr val="accent3">
                    <a:lumMod val="25000"/>
                  </a:schemeClr>
                </a:solidFill>
                <a:latin typeface="Abadi"/>
              </a:rPr>
              <a:t>All the predictive models are giving similar accuracy % - This can further be validated by changing the test and train sample sizes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6" name="Picture 2">
            <a:extLst>
              <a:ext uri="{FF2B5EF4-FFF2-40B4-BE49-F238E27FC236}">
                <a16:creationId xmlns:a16="http://schemas.microsoft.com/office/drawing/2014/main" id="{91E56C16-5515-4444-AE2C-D188721EC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294" y="1960779"/>
            <a:ext cx="2554214" cy="1932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D33711E-E398-4159-9D4A-B87C78B00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05" y="1960778"/>
            <a:ext cx="2554214" cy="1932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15A982-1ADD-4570-B6D0-9E736CEE6F5A}"/>
              </a:ext>
            </a:extLst>
          </p:cNvPr>
          <p:cNvPicPr>
            <a:picLocks noChangeAspect="1"/>
          </p:cNvPicPr>
          <p:nvPr/>
        </p:nvPicPr>
        <p:blipFill>
          <a:blip r:embed="rId5"/>
          <a:stretch>
            <a:fillRect/>
          </a:stretch>
        </p:blipFill>
        <p:spPr>
          <a:xfrm>
            <a:off x="6495294" y="4210050"/>
            <a:ext cx="2554214" cy="2285566"/>
          </a:xfrm>
          <a:prstGeom prst="rect">
            <a:avLst/>
          </a:prstGeom>
        </p:spPr>
      </p:pic>
      <p:pic>
        <p:nvPicPr>
          <p:cNvPr id="11" name="Picture 10">
            <a:extLst>
              <a:ext uri="{FF2B5EF4-FFF2-40B4-BE49-F238E27FC236}">
                <a16:creationId xmlns:a16="http://schemas.microsoft.com/office/drawing/2014/main" id="{D9BC25B0-E6EE-4203-A8C5-1AC0095BE432}"/>
              </a:ext>
            </a:extLst>
          </p:cNvPr>
          <p:cNvPicPr>
            <a:picLocks noChangeAspect="1"/>
          </p:cNvPicPr>
          <p:nvPr/>
        </p:nvPicPr>
        <p:blipFill rotWithShape="1">
          <a:blip r:embed="rId6"/>
          <a:srcRect l="4144" t="5012" r="5925" b="4467"/>
          <a:stretch/>
        </p:blipFill>
        <p:spPr>
          <a:xfrm>
            <a:off x="9239405" y="4210050"/>
            <a:ext cx="2614616" cy="234205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0883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lab files, and python files have been uploaded to GitHub repository. Use the below link to access those files</a:t>
            </a:r>
          </a:p>
          <a:p>
            <a:pPr marL="457200" lvl="1" indent="0">
              <a:lnSpc>
                <a:spcPct val="100000"/>
              </a:lnSpc>
              <a:spcBef>
                <a:spcPts val="1400"/>
              </a:spcBef>
              <a:buNone/>
            </a:pPr>
            <a:r>
              <a:rPr lang="en-IN" sz="2000" dirty="0" err="1">
                <a:latin typeface="Abadi" panose="020B0604020104020204" pitchFamily="34" charset="0"/>
                <a:hlinkClick r:id="rId2"/>
              </a:rPr>
              <a:t>VisaliNerla_DataScienceCapstone_Lab_Files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2930866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SpaceX’s REST APIs and with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Raw data needs to be cleaned, and transformed to suit the analysis requirements. This involves removing duplicates, updating missing values, and standardizing formats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Access the accuracy of each classification model to determine best one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through API requests from Space X REST API</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IN" sz="2000" dirty="0">
                <a:latin typeface="Abadi" panose="020B0604020104020204" pitchFamily="34" charset="0"/>
                <a:hlinkClick r:id="rId3"/>
              </a:rPr>
              <a:t>GithubLink_to_DataCollectionAPI</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web scraping the data from a table in Space X’s Wikipedia page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000" dirty="0" err="1">
                <a:latin typeface="Abadi" panose="020B0604020104020204" pitchFamily="34" charset="0"/>
                <a:hlinkClick r:id="rId4"/>
              </a:rPr>
              <a:t>GitHubLink_to_WebScraping</a:t>
            </a:r>
            <a:endParaRPr lang="en-US"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E595175B-F1C3-4F40-814C-63368A79BED7}"/>
              </a:ext>
            </a:extLst>
          </p:cNvPr>
          <p:cNvGraphicFramePr/>
          <p:nvPr>
            <p:extLst>
              <p:ext uri="{D42A27DB-BD31-4B8C-83A1-F6EECF244321}">
                <p14:modId xmlns:p14="http://schemas.microsoft.com/office/powerpoint/2010/main" val="2924776382"/>
              </p:ext>
            </p:extLst>
          </p:nvPr>
        </p:nvGraphicFramePr>
        <p:xfrm>
          <a:off x="906389" y="2219324"/>
          <a:ext cx="10282311" cy="1209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a:extLst>
              <a:ext uri="{FF2B5EF4-FFF2-40B4-BE49-F238E27FC236}">
                <a16:creationId xmlns:a16="http://schemas.microsoft.com/office/drawing/2014/main" id="{98833206-C574-4B2C-9F61-75423E440E4D}"/>
              </a:ext>
            </a:extLst>
          </p:cNvPr>
          <p:cNvGraphicFramePr/>
          <p:nvPr>
            <p:extLst>
              <p:ext uri="{D42A27DB-BD31-4B8C-83A1-F6EECF244321}">
                <p14:modId xmlns:p14="http://schemas.microsoft.com/office/powerpoint/2010/main" val="4240914289"/>
              </p:ext>
            </p:extLst>
          </p:nvPr>
        </p:nvGraphicFramePr>
        <p:xfrm>
          <a:off x="906389" y="4343400"/>
          <a:ext cx="10282311" cy="139065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r>
              <a:rPr lang="en-US" sz="1600" b="1" dirty="0">
                <a:latin typeface="Abadi" panose="020B0604020104020204" pitchFamily="34" charset="0"/>
              </a:rPr>
              <a:t>Data Source:</a:t>
            </a:r>
          </a:p>
          <a:p>
            <a:pPr lvl="1"/>
            <a:r>
              <a:rPr lang="en-US" sz="1600" dirty="0">
                <a:latin typeface="Abadi" panose="020B0604020104020204" pitchFamily="34" charset="0"/>
              </a:rPr>
              <a:t>SpaceX REST API (api.spacexdata.com/v4/launches/past to obtain past launch data)</a:t>
            </a:r>
            <a:endParaRPr lang="te-IN" sz="1600" dirty="0">
              <a:latin typeface="Abadi" panose="020B0604020104020204" pitchFamily="34" charset="0"/>
            </a:endParaRPr>
          </a:p>
          <a:p>
            <a:r>
              <a:rPr lang="en-US" sz="1600" b="1" dirty="0">
                <a:latin typeface="Abadi" panose="020B0604020104020204" pitchFamily="34" charset="0"/>
              </a:rPr>
              <a:t>GET Request and Response:</a:t>
            </a:r>
            <a:endParaRPr lang="en-US" sz="1600" dirty="0">
              <a:latin typeface="Abadi" panose="020B0604020104020204" pitchFamily="34" charset="0"/>
            </a:endParaRPr>
          </a:p>
          <a:p>
            <a:pPr lvl="1"/>
            <a:r>
              <a:rPr lang="en-US" sz="1600" dirty="0">
                <a:latin typeface="Abadi" panose="020B0604020104020204" pitchFamily="34" charset="0"/>
              </a:rPr>
              <a:t>Make GET request to the API and convert the response to .json that contains a list of JSON objects</a:t>
            </a:r>
          </a:p>
          <a:p>
            <a:r>
              <a:rPr lang="en-US" sz="1600" b="1" dirty="0">
                <a:latin typeface="Abadi" panose="020B0604020104020204" pitchFamily="34" charset="0"/>
              </a:rPr>
              <a:t>Data Transformation:</a:t>
            </a:r>
            <a:endParaRPr lang="en-US" sz="1600" dirty="0">
              <a:latin typeface="Abadi" panose="020B0604020104020204" pitchFamily="34" charset="0"/>
            </a:endParaRPr>
          </a:p>
          <a:p>
            <a:pPr lvl="1"/>
            <a:r>
              <a:rPr lang="en-US" sz="1600" dirty="0">
                <a:latin typeface="Abadi" panose="020B0604020104020204" pitchFamily="34" charset="0"/>
              </a:rPr>
              <a:t>Convert .json file to a pandas </a:t>
            </a:r>
            <a:r>
              <a:rPr lang="en-US" sz="1600" dirty="0" err="1">
                <a:latin typeface="Abadi" panose="020B0604020104020204" pitchFamily="34" charset="0"/>
              </a:rPr>
              <a:t>DataFrame</a:t>
            </a:r>
            <a:endParaRPr lang="en-US" sz="1600" dirty="0">
              <a:latin typeface="Abadi" panose="020B0604020104020204" pitchFamily="34" charset="0"/>
            </a:endParaRPr>
          </a:p>
          <a:p>
            <a:pPr lvl="1"/>
            <a:r>
              <a:rPr lang="en-US" sz="1600" dirty="0">
                <a:latin typeface="Abadi" panose="020B0604020104020204" pitchFamily="34" charset="0"/>
              </a:rPr>
              <a:t>Define lists to store data and store this as dictionary</a:t>
            </a:r>
          </a:p>
          <a:p>
            <a:pPr lvl="1"/>
            <a:r>
              <a:rPr lang="en-US" sz="1600" dirty="0">
                <a:latin typeface="Abadi" panose="020B0604020104020204" pitchFamily="34" charset="0"/>
              </a:rPr>
              <a:t>Filter data to only include Falcon 9 </a:t>
            </a:r>
            <a:r>
              <a:rPr lang="en-US" sz="1600" dirty="0" err="1">
                <a:latin typeface="Abadi" panose="020B0604020104020204" pitchFamily="34" charset="0"/>
              </a:rPr>
              <a:t>lauches</a:t>
            </a:r>
            <a:endParaRPr lang="en-US" sz="1600" dirty="0">
              <a:latin typeface="Abadi" panose="020B0604020104020204" pitchFamily="34" charset="0"/>
            </a:endParaRPr>
          </a:p>
          <a:p>
            <a:pPr lvl="1"/>
            <a:r>
              <a:rPr lang="en-US" sz="1600" dirty="0">
                <a:latin typeface="Abadi" panose="020B0604020104020204" pitchFamily="34" charset="0"/>
              </a:rPr>
              <a:t>Replace missing values of </a:t>
            </a:r>
            <a:r>
              <a:rPr lang="en-US" sz="1600" dirty="0" err="1">
                <a:latin typeface="Abadi" panose="020B0604020104020204" pitchFamily="34" charset="0"/>
              </a:rPr>
              <a:t>PayLoadMass</a:t>
            </a:r>
            <a:r>
              <a:rPr lang="en-US" sz="1600" dirty="0">
                <a:latin typeface="Abadi" panose="020B0604020104020204" pitchFamily="34" charset="0"/>
              </a:rPr>
              <a:t> with the mean </a:t>
            </a:r>
            <a:r>
              <a:rPr lang="en-US" sz="1600" dirty="0" err="1">
                <a:latin typeface="Abadi" panose="020B0604020104020204" pitchFamily="34" charset="0"/>
              </a:rPr>
              <a:t>PayLoadMass</a:t>
            </a:r>
            <a:r>
              <a:rPr lang="en-US" sz="1600" dirty="0">
                <a:latin typeface="Abadi" panose="020B0604020104020204" pitchFamily="34" charset="0"/>
              </a:rPr>
              <a:t> value</a:t>
            </a:r>
          </a:p>
          <a:p>
            <a:pPr marL="457200" lvl="1" indent="0">
              <a:buNone/>
            </a:pPr>
            <a:endParaRPr lang="en-US" sz="1600" dirty="0">
              <a:latin typeface="Abadi" panose="020B0604020104020204" pitchFamily="34" charset="0"/>
            </a:endParaRPr>
          </a:p>
          <a:p>
            <a:pPr marL="457200" lvl="1" indent="0">
              <a:buNone/>
            </a:pPr>
            <a:r>
              <a:rPr lang="en-IN" sz="2000" dirty="0">
                <a:latin typeface="Abadi" panose="020B0604020104020204" pitchFamily="34" charset="0"/>
                <a:hlinkClick r:id="rId4"/>
              </a:rPr>
              <a:t>GithubLink_to_DataCollectionAPI</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1CE266AE-9BBF-452D-8A46-FEDBFE32E405}"/>
              </a:ext>
            </a:extLst>
          </p:cNvPr>
          <p:cNvGraphicFramePr/>
          <p:nvPr>
            <p:extLst>
              <p:ext uri="{D42A27DB-BD31-4B8C-83A1-F6EECF244321}">
                <p14:modId xmlns:p14="http://schemas.microsoft.com/office/powerpoint/2010/main" val="892262909"/>
              </p:ext>
            </p:extLst>
          </p:nvPr>
        </p:nvGraphicFramePr>
        <p:xfrm>
          <a:off x="6115049" y="1325824"/>
          <a:ext cx="5342923"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r>
              <a:rPr lang="en-US" sz="1600" b="1" dirty="0">
                <a:latin typeface="Abadi" panose="020B0604020104020204" pitchFamily="34" charset="0"/>
              </a:rPr>
              <a:t>Data Source:</a:t>
            </a:r>
          </a:p>
          <a:p>
            <a:pPr lvl="1"/>
            <a:r>
              <a:rPr lang="en-US" sz="1600" dirty="0">
                <a:latin typeface="Abadi" panose="020B0604020104020204" pitchFamily="34" charset="0"/>
              </a:rPr>
              <a:t>SpaceX Wikipedia page (List of Falcon 9 and Falcon Heavy launches – Wikipedia)</a:t>
            </a:r>
          </a:p>
          <a:p>
            <a:r>
              <a:rPr lang="en-US" sz="1600" b="1" dirty="0">
                <a:latin typeface="Abadi" panose="020B0604020104020204" pitchFamily="34" charset="0"/>
              </a:rPr>
              <a:t>Web Scraping:</a:t>
            </a:r>
            <a:endParaRPr lang="en-US" sz="1600" dirty="0">
              <a:latin typeface="Abadi" panose="020B0604020104020204" pitchFamily="34" charset="0"/>
            </a:endParaRPr>
          </a:p>
          <a:p>
            <a:pPr lvl="1"/>
            <a:r>
              <a:rPr lang="en-US" sz="1600" dirty="0">
                <a:latin typeface="Abadi" panose="020B0604020104020204" pitchFamily="34" charset="0"/>
              </a:rPr>
              <a:t>Utilizing the Python </a:t>
            </a:r>
            <a:r>
              <a:rPr lang="en-US" sz="1600" dirty="0" err="1">
                <a:latin typeface="Abadi" panose="020B0604020104020204" pitchFamily="34" charset="0"/>
              </a:rPr>
              <a:t>BeautifulSoup</a:t>
            </a:r>
            <a:r>
              <a:rPr lang="en-US" sz="1600" dirty="0">
                <a:latin typeface="Abadi" panose="020B0604020104020204" pitchFamily="34" charset="0"/>
              </a:rPr>
              <a:t> package to extract data from HTML tables</a:t>
            </a:r>
          </a:p>
          <a:p>
            <a:r>
              <a:rPr lang="en-US" sz="1600" b="1" dirty="0">
                <a:latin typeface="Abadi" panose="020B0604020104020204" pitchFamily="34" charset="0"/>
              </a:rPr>
              <a:t>Data Parsing and Conversion:</a:t>
            </a:r>
            <a:endParaRPr lang="en-US" sz="1600" dirty="0">
              <a:latin typeface="Abadi" panose="020B0604020104020204" pitchFamily="34" charset="0"/>
            </a:endParaRPr>
          </a:p>
          <a:p>
            <a:pPr lvl="1"/>
            <a:r>
              <a:rPr lang="en-US" sz="1600" dirty="0">
                <a:latin typeface="Abadi" panose="020B0604020104020204" pitchFamily="34" charset="0"/>
              </a:rPr>
              <a:t>Collect all column names from the tables found within the HTML page</a:t>
            </a:r>
          </a:p>
          <a:p>
            <a:pPr lvl="1"/>
            <a:r>
              <a:rPr lang="en-US" sz="1600" dirty="0">
                <a:latin typeface="Abadi" panose="020B0604020104020204" pitchFamily="34" charset="0"/>
              </a:rPr>
              <a:t>Use column names as keys in a dictionary</a:t>
            </a:r>
            <a:endParaRPr lang="te-IN" sz="1200" dirty="0"/>
          </a:p>
          <a:p>
            <a:pPr lvl="1"/>
            <a:r>
              <a:rPr lang="en-US" sz="1600" dirty="0">
                <a:latin typeface="Abadi" panose="020B0604020104020204" pitchFamily="34" charset="0"/>
              </a:rPr>
              <a:t>Use custom functions and logic to parse all launch tables to fill the dictionary values</a:t>
            </a:r>
          </a:p>
          <a:p>
            <a:pPr lvl="1"/>
            <a:r>
              <a:rPr lang="en-US" sz="1600" dirty="0">
                <a:latin typeface="Abadi" panose="020B0604020104020204" pitchFamily="34" charset="0"/>
              </a:rPr>
              <a:t>Convert the dictionary to a Pandas </a:t>
            </a:r>
            <a:r>
              <a:rPr lang="en-US" sz="1600" dirty="0" err="1">
                <a:latin typeface="Abadi" panose="020B0604020104020204" pitchFamily="34" charset="0"/>
              </a:rPr>
              <a:t>DataFrame</a:t>
            </a:r>
            <a:endParaRPr lang="en-US" sz="1600" dirty="0">
              <a:latin typeface="Abadi" panose="020B0604020104020204" pitchFamily="34" charset="0"/>
            </a:endParaRPr>
          </a:p>
          <a:p>
            <a:pPr marL="457200" lvl="1" indent="0">
              <a:buNone/>
            </a:pPr>
            <a:endParaRPr lang="en-US" sz="1600" dirty="0">
              <a:latin typeface="Abadi" panose="020B0604020104020204" pitchFamily="34" charset="0"/>
            </a:endParaRPr>
          </a:p>
          <a:p>
            <a:pPr marL="457200" lvl="1" indent="0">
              <a:buNone/>
            </a:pPr>
            <a:r>
              <a:rPr lang="en-IN" sz="2000" dirty="0" err="1">
                <a:latin typeface="Abadi" panose="020B0604020104020204" pitchFamily="34" charset="0"/>
                <a:hlinkClick r:id="rId3"/>
              </a:rPr>
              <a:t>GitHubLink_to_WebScraping</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graphicFrame>
        <p:nvGraphicFramePr>
          <p:cNvPr id="2" name="Diagram 1">
            <a:extLst>
              <a:ext uri="{FF2B5EF4-FFF2-40B4-BE49-F238E27FC236}">
                <a16:creationId xmlns:a16="http://schemas.microsoft.com/office/drawing/2014/main" id="{1CE266AE-9BBF-452D-8A46-FEDBFE32E405}"/>
              </a:ext>
            </a:extLst>
          </p:cNvPr>
          <p:cNvGraphicFramePr/>
          <p:nvPr>
            <p:extLst>
              <p:ext uri="{D42A27DB-BD31-4B8C-83A1-F6EECF244321}">
                <p14:modId xmlns:p14="http://schemas.microsoft.com/office/powerpoint/2010/main" val="3723456731"/>
              </p:ext>
            </p:extLst>
          </p:nvPr>
        </p:nvGraphicFramePr>
        <p:xfrm>
          <a:off x="6115049" y="1325824"/>
          <a:ext cx="5342923"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75388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1830</TotalTime>
  <Words>3022</Words>
  <Application>Microsoft Office PowerPoint</Application>
  <PresentationFormat>Widescreen</PresentationFormat>
  <Paragraphs>342</Paragraphs>
  <Slides>49</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Visali Devi</cp:lastModifiedBy>
  <cp:revision>261</cp:revision>
  <dcterms:created xsi:type="dcterms:W3CDTF">2021-04-29T18:58:34Z</dcterms:created>
  <dcterms:modified xsi:type="dcterms:W3CDTF">2025-04-15T05:58:02Z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